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2" r:id="rId2"/>
    <p:sldId id="259" r:id="rId3"/>
    <p:sldId id="270" r:id="rId4"/>
    <p:sldId id="273" r:id="rId5"/>
    <p:sldId id="275" r:id="rId6"/>
    <p:sldId id="303" r:id="rId7"/>
    <p:sldId id="300" r:id="rId8"/>
    <p:sldId id="301" r:id="rId9"/>
    <p:sldId id="271" r:id="rId10"/>
    <p:sldId id="304" r:id="rId11"/>
    <p:sldId id="280" r:id="rId12"/>
    <p:sldId id="307" r:id="rId13"/>
    <p:sldId id="282" r:id="rId14"/>
    <p:sldId id="310" r:id="rId15"/>
    <p:sldId id="311" r:id="rId16"/>
    <p:sldId id="296" r:id="rId17"/>
    <p:sldId id="321" r:id="rId18"/>
    <p:sldId id="295" r:id="rId19"/>
    <p:sldId id="293" r:id="rId20"/>
    <p:sldId id="279" r:id="rId21"/>
    <p:sldId id="283" r:id="rId22"/>
    <p:sldId id="317" r:id="rId23"/>
    <p:sldId id="314" r:id="rId24"/>
    <p:sldId id="320" r:id="rId25"/>
    <p:sldId id="286" r:id="rId26"/>
    <p:sldId id="315" r:id="rId27"/>
    <p:sldId id="258" r:id="rId28"/>
  </p:sldIdLst>
  <p:sldSz cx="12192000" cy="6858000"/>
  <p:notesSz cx="9947275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5954"/>
    <a:srgbClr val="0B1123"/>
    <a:srgbClr val="7B5A85"/>
    <a:srgbClr val="364254"/>
    <a:srgbClr val="B04474"/>
    <a:srgbClr val="182038"/>
    <a:srgbClr val="141E40"/>
    <a:srgbClr val="1B2955"/>
    <a:srgbClr val="0977B8"/>
    <a:srgbClr val="F47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4" y="45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75988660106565"/>
          <c:y val="9.0494681409734226E-2"/>
          <c:w val="0.5824921543886894"/>
          <c:h val="0.8737382315830341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  <a:alpha val="7000"/>
              </a:schemeClr>
            </a:solidFill>
            <a:ln w="57150">
              <a:gradFill flip="none" rotWithShape="1">
                <a:gsLst>
                  <a:gs pos="0">
                    <a:srgbClr val="C35954"/>
                  </a:gs>
                  <a:gs pos="100000">
                    <a:srgbClr val="7B5A85"/>
                  </a:gs>
                </a:gsLst>
                <a:lin ang="0" scaled="1"/>
                <a:tileRect/>
              </a:gradFill>
            </a:ln>
            <a:effectLst/>
          </c:spPr>
          <c:dLbls>
            <c:dLbl>
              <c:idx val="0"/>
              <c:layout>
                <c:manualLayout>
                  <c:x val="-8.265710589948494E-17"/>
                  <c:y val="4.38568324011666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2D3-4C75-8D79-2922906D159B}"/>
                </c:ext>
              </c:extLst>
            </c:dLbl>
            <c:dLbl>
              <c:idx val="1"/>
              <c:layout>
                <c:manualLayout>
                  <c:x val="-2.6286761662023893E-2"/>
                  <c:y val="1.51654394203983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2D3-4C75-8D79-2922906D159B}"/>
                </c:ext>
              </c:extLst>
            </c:dLbl>
            <c:dLbl>
              <c:idx val="2"/>
              <c:layout>
                <c:manualLayout>
                  <c:x val="-2.426470307263744E-2"/>
                  <c:y val="-3.0330878840796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2D3-4C75-8D79-2922906D159B}"/>
                </c:ext>
              </c:extLst>
            </c:dLbl>
            <c:dLbl>
              <c:idx val="3"/>
              <c:layout>
                <c:manualLayout>
                  <c:x val="2.0220585893864535E-3"/>
                  <c:y val="-4.2463230377115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2D3-4C75-8D79-2922906D159B}"/>
                </c:ext>
              </c:extLst>
            </c:dLbl>
            <c:dLbl>
              <c:idx val="4"/>
              <c:layout>
                <c:manualLayout>
                  <c:x val="2.224264448325091E-2"/>
                  <c:y val="1.2132351536318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2D3-4C75-8D79-2922906D15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B04474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28</c:v>
                </c:pt>
                <c:pt idx="2">
                  <c:v>30</c:v>
                </c:pt>
                <c:pt idx="3">
                  <c:v>25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D3-4C75-8D79-2922906D1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847104"/>
        <c:axId val="560848896"/>
      </c:radarChart>
      <c:catAx>
        <c:axId val="560847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0848896"/>
        <c:crosses val="autoZero"/>
        <c:auto val="1"/>
        <c:lblAlgn val="ctr"/>
        <c:lblOffset val="100"/>
        <c:noMultiLvlLbl val="0"/>
      </c:catAx>
      <c:valAx>
        <c:axId val="5608488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0847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vlaue01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BD9-49F6-9B2B-C52E652BD0E3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7C5A85"/>
                  </a:gs>
                  <a:gs pos="100000">
                    <a:srgbClr val="C35954"/>
                  </a:gs>
                </a:gsLst>
                <a:lin ang="0" scaled="1"/>
              </a:gradFill>
            </c:spPr>
            <c:extLst>
              <c:ext xmlns:c16="http://schemas.microsoft.com/office/drawing/2014/chart" uri="{C3380CC4-5D6E-409C-BE32-E72D297353CC}">
                <c16:uniqueId val="{00000003-6BD9-49F6-9B2B-C52E652BD0E3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pPr>
                      <a:defRPr sz="1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fld id="{E0ADB783-43CA-48D5-8196-6F69513E82B9}" type="VALUE">
                      <a:rPr lang="en-US" altLang="ko-KR"/>
                      <a:pPr>
                        <a:defRPr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D9-49F6-9B2B-C52E652BD0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第三段</c:v>
                </c:pt>
                <c:pt idx="1">
                  <c:v>第二段</c:v>
                </c:pt>
                <c:pt idx="2">
                  <c:v>第一段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29.325800000000001</c:v>
                </c:pt>
                <c:pt idx="1">
                  <c:v>39.071240000000003</c:v>
                </c:pt>
                <c:pt idx="2">
                  <c:v>38.033130999999997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D9-49F6-9B2B-C52E652BD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69898880"/>
        <c:axId val="569900416"/>
      </c:barChart>
      <c:catAx>
        <c:axId val="569898880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extTo"/>
        <c:txPr>
          <a:bodyPr/>
          <a:lstStyle/>
          <a:p>
            <a:pPr>
              <a:defRPr sz="1100" b="0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569900416"/>
        <c:crosses val="autoZero"/>
        <c:auto val="1"/>
        <c:lblAlgn val="ctr"/>
        <c:lblOffset val="100"/>
        <c:noMultiLvlLbl val="0"/>
      </c:catAx>
      <c:valAx>
        <c:axId val="56990041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69898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H2D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44E-4128-933E-30DA49AAA1A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44E-4128-933E-30DA49AAA1A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44E-4128-933E-30DA49AAA1A8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44E-4128-933E-30DA49AAA1A8}"/>
              </c:ext>
            </c:extLst>
          </c:dPt>
          <c:dLbls>
            <c:dLbl>
              <c:idx val="0"/>
              <c:layout>
                <c:manualLayout>
                  <c:x val="0"/>
                  <c:y val="5.5832903914943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144E-4128-933E-30DA49AAA1A8}"/>
                </c:ext>
              </c:extLst>
            </c:dLbl>
            <c:dLbl>
              <c:idx val="1"/>
              <c:layout>
                <c:manualLayout>
                  <c:x val="-3.0841404512704593E-3"/>
                  <c:y val="6.43751999987981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144E-4128-933E-30DA49AAA1A8}"/>
                </c:ext>
              </c:extLst>
            </c:dLbl>
            <c:dLbl>
              <c:idx val="2"/>
              <c:layout>
                <c:manualLayout>
                  <c:x val="0"/>
                  <c:y val="-1.76374526951199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144E-4128-933E-30DA49AAA1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第一段</c:v>
                </c:pt>
                <c:pt idx="1">
                  <c:v>第二段</c:v>
                </c:pt>
                <c:pt idx="2">
                  <c:v>第三段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1.4139250000000001</c:v>
                </c:pt>
                <c:pt idx="1">
                  <c:v>1.437203</c:v>
                </c:pt>
                <c:pt idx="2">
                  <c:v>3.9468999999999997E-2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44E-4128-933E-30DA49AAA1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Compute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第一段</c:v>
                </c:pt>
                <c:pt idx="1">
                  <c:v>第二段</c:v>
                </c:pt>
                <c:pt idx="2">
                  <c:v>第三段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1.768E-3</c:v>
                </c:pt>
                <c:pt idx="1">
                  <c:v>1.73E-3</c:v>
                </c:pt>
                <c:pt idx="2">
                  <c:v>2.0240000000000002E-3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44E-4128-933E-30DA49AAA1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D2H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第一段</c:v>
                </c:pt>
                <c:pt idx="1">
                  <c:v>第二段</c:v>
                </c:pt>
                <c:pt idx="2">
                  <c:v>第三段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37.617438</c:v>
                </c:pt>
                <c:pt idx="1">
                  <c:v>37.632306999999997</c:v>
                </c:pt>
                <c:pt idx="2">
                  <c:v>29.284306999999998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44E-4128-933E-30DA49AAA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571923840"/>
        <c:axId val="571352192"/>
      </c:barChart>
      <c:catAx>
        <c:axId val="5719238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1352192"/>
        <c:crosses val="autoZero"/>
        <c:auto val="1"/>
        <c:lblAlgn val="ctr"/>
        <c:lblOffset val="100"/>
        <c:noMultiLvlLbl val="0"/>
      </c:catAx>
      <c:valAx>
        <c:axId val="57135219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1923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4487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CEAA6-C769-40C8-968F-C1AA84834BCC}" type="datetimeFigureOut">
              <a:rPr lang="zh-CN" altLang="en-US" smtClean="0"/>
              <a:t>19/6/17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4487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C710-0206-418A-910E-7F37B89EC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3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4487" y="1"/>
            <a:ext cx="4310486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6238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728" y="3300412"/>
            <a:ext cx="795782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4487" y="6513910"/>
            <a:ext cx="4310486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31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89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6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1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0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8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4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1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0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9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5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0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4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7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46" t="3889" r="23646" b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www.1ppt.com/moban/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行业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节日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www.1ppt.com/jieri/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素材下载：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背景图片：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www.1ppt.com/beijing/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图表下载：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优秀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www.1ppt.com/xiazai/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Word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www.1ppt.com/word/              Excel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教程：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资料下载：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www.1ppt.com/ziliao/                PPT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课件下载：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范文下载：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www.1ppt.com/fanwen/             </a:t>
            </a:r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试卷下载：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srgbClr val="0B1123"/>
                </a:solidFill>
                <a:latin typeface="Calibri"/>
              </a:rPr>
              <a:t>教案下载：</a:t>
            </a:r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www.1ppt.com/jiaoan/  </a:t>
            </a:r>
            <a:r>
              <a:rPr lang="en-US" altLang="zh-CN" sz="100" dirty="0" smtClean="0">
                <a:solidFill>
                  <a:srgbClr val="0B1123"/>
                </a:solidFill>
                <a:latin typeface="Calibri"/>
              </a:rPr>
              <a:t>      </a:t>
            </a:r>
            <a:endParaRPr lang="en-US" altLang="zh-CN" sz="100" dirty="0">
              <a:solidFill>
                <a:srgbClr val="0B1123"/>
              </a:solidFill>
              <a:latin typeface="Calibri"/>
            </a:endParaRPr>
          </a:p>
          <a:p>
            <a:pPr latinLnBrk="0"/>
            <a:r>
              <a:rPr lang="zh-CN" altLang="en-US" sz="100" dirty="0" smtClean="0">
                <a:solidFill>
                  <a:srgbClr val="0B1123"/>
                </a:solidFill>
                <a:latin typeface="Calibri"/>
              </a:rPr>
              <a:t>字体下载：</a:t>
            </a:r>
            <a:r>
              <a:rPr lang="en-US" altLang="zh-CN" sz="100" dirty="0" smtClean="0">
                <a:solidFill>
                  <a:srgbClr val="0B1123"/>
                </a:solidFill>
                <a:latin typeface="Calibri"/>
              </a:rPr>
              <a:t>www.1ppt.com/ziti/</a:t>
            </a:r>
            <a:endParaRPr lang="en-US" altLang="zh-CN" sz="100" dirty="0">
              <a:solidFill>
                <a:srgbClr val="0B1123"/>
              </a:solidFill>
              <a:latin typeface="Calibri"/>
            </a:endParaRPr>
          </a:p>
          <a:p>
            <a:pPr latinLnBrk="0"/>
            <a:r>
              <a:rPr lang="en-US" altLang="zh-CN" sz="100" dirty="0">
                <a:solidFill>
                  <a:srgbClr val="0B1123"/>
                </a:solidFill>
                <a:latin typeface="Calibri"/>
              </a:rPr>
              <a:t> </a:t>
            </a:r>
            <a:endParaRPr lang="zh-CN" altLang="en-US" sz="100" dirty="0">
              <a:solidFill>
                <a:srgbClr val="0B1123"/>
              </a:solidFill>
              <a:latin typeface="Calibri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0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64" r:id="rId5"/>
    <p:sldLayoutId id="2147483652" r:id="rId6"/>
    <p:sldLayoutId id="214748365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talk.nvidia.com/default/topic/1044349/cuda-programming-and-performance/cudamallocmanaged-clarification-needed/" TargetMode="External"/><Relationship Id="rId3" Type="http://schemas.openxmlformats.org/officeDocument/2006/relationships/hyperlink" Target="https://blog.csdn.net/abcjennifer/article/details/47110991" TargetMode="External"/><Relationship Id="rId7" Type="http://schemas.openxmlformats.org/officeDocument/2006/relationships/hyperlink" Target="https://kheresy.wordpress.com/2006/09/22/%E7%B0%A1%E6%98%93%E7%9A%84%E7%A8%8B%E5%BC%8F%E5%B9%B3%E8%A1%8C%E5%8C%96%EF%BC%8Dopenmp%EF%BC%88%E4%BA%94%EF%BC%89-%E8%AE%8A%E6%95%B8%E7%9A%84%E5%B9%B3%E8%A1%8C%E5%8C%96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anfinlayson.net/class/cpsc425/notes/cuda-random" TargetMode="External"/><Relationship Id="rId5" Type="http://schemas.openxmlformats.org/officeDocument/2006/relationships/hyperlink" Target="https://blog.csdn.net/zjc_game_coder/article/details/72553094" TargetMode="External"/><Relationship Id="rId4" Type="http://schemas.openxmlformats.org/officeDocument/2006/relationships/hyperlink" Target="http://people.scs.carleton.ca/~dehne/teaching/4009/lectures/pdf/05c-Parallel_bitonic_sort.pdf" TargetMode="External"/><Relationship Id="rId9" Type="http://schemas.openxmlformats.org/officeDocument/2006/relationships/hyperlink" Target="https://www.jianshu.com/p/3d4c9cc3a777?utm_campaign=maleskine&amp;utm_content=note&amp;utm_medium=seo_notes&amp;utm_source=recommenda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921000"/>
            <a:ext cx="6553200" cy="128270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45140" y="3083452"/>
            <a:ext cx="5901720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3200" dirty="0" smtClean="0">
                <a:effectLst/>
                <a:latin typeface="Calibri" panose="020F0502020204030204" pitchFamily="34" charset="0"/>
              </a:rPr>
              <a:t>108-PPD</a:t>
            </a:r>
            <a:r>
              <a:rPr lang="zh-CN" altLang="en-US" sz="3200" dirty="0" smtClean="0">
                <a:effectLst/>
                <a:latin typeface="Calibri" panose="020F0502020204030204" pitchFamily="34" charset="0"/>
              </a:rPr>
              <a:t>期末</a:t>
            </a:r>
            <a:r>
              <a:rPr lang="zh-CN" altLang="en-US" sz="3200" dirty="0">
                <a:effectLst/>
                <a:latin typeface="Calibri" panose="020F0502020204030204" pitchFamily="34" charset="0"/>
              </a:rPr>
              <a:t>專題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5140" y="3759215"/>
            <a:ext cx="5901720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900" b="0" dirty="0" smtClean="0">
                <a:effectLst/>
                <a:latin typeface="Calibri" panose="020F0502020204030204" pitchFamily="34" charset="0"/>
              </a:rPr>
              <a:t>108 parallel computing final project 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372600" y="5504978"/>
            <a:ext cx="1502493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B0529002 </a:t>
            </a:r>
            <a:r>
              <a:rPr lang="zh-CN" altLang="en-US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錢泓瑞</a:t>
            </a:r>
            <a:endParaRPr lang="zh-TW" altLang="en-US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372600" y="5817793"/>
            <a:ext cx="150249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B0429035 </a:t>
            </a:r>
            <a:r>
              <a:rPr lang="zh-CN" altLang="en-US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何岳</a:t>
            </a:r>
            <a:endParaRPr lang="zh-TW" altLang="en-US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TW" altLang="en-US" sz="3200" dirty="0">
                <a:effectLst/>
                <a:latin typeface="Calibri" panose="020F0502020204030204" pitchFamily="34" charset="0"/>
              </a:rPr>
              <a:t>排序演算法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777343" y="2619717"/>
            <a:ext cx="1511083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01-2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排序演算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法選擇</a:t>
            </a:r>
            <a:endParaRPr lang="zh-CN" altLang="en-US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40657" y="2543348"/>
            <a:ext cx="3310686" cy="331068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141E40">
                  <a:alpha val="0"/>
                </a:srgbClr>
              </a:gs>
              <a:gs pos="53000">
                <a:srgbClr val="0B1123"/>
              </a:gs>
            </a:gsLst>
            <a:lin ang="16200000" scaled="1"/>
            <a:tileRect/>
          </a:gradFill>
          <a:ln>
            <a:solidFill>
              <a:srgbClr val="1B2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385638621"/>
              </p:ext>
            </p:extLst>
          </p:nvPr>
        </p:nvGraphicFramePr>
        <p:xfrm>
          <a:off x="3279175" y="2214711"/>
          <a:ext cx="5633651" cy="3755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470796" y="2494533"/>
            <a:ext cx="3250408" cy="3099816"/>
            <a:chOff x="4470796" y="2494533"/>
            <a:chExt cx="3250408" cy="3099816"/>
          </a:xfrm>
        </p:grpSpPr>
        <p:sp>
          <p:nvSpPr>
            <p:cNvPr id="31" name="Oval 30"/>
            <p:cNvSpPr/>
            <p:nvPr/>
          </p:nvSpPr>
          <p:spPr>
            <a:xfrm>
              <a:off x="5074443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041355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057899" y="2494533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45002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470796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38732" y="5262967"/>
            <a:ext cx="2810342" cy="646331"/>
            <a:chOff x="7338732" y="5262967"/>
            <a:chExt cx="2810342" cy="646331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7815392" y="5262967"/>
              <a:ext cx="2333682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ko-KR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Merge sort </a:t>
              </a:r>
              <a:br>
                <a:rPr lang="en-US" altLang="ko-KR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</a:br>
              <a:r>
                <a:rPr lang="zh-CN" altLang="en-US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合併排序法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38732" y="5416415"/>
              <a:ext cx="391869" cy="390149"/>
              <a:chOff x="2840038" y="4406900"/>
              <a:chExt cx="723900" cy="720725"/>
            </a:xfrm>
            <a:solidFill>
              <a:srgbClr val="B04474"/>
            </a:solidFill>
          </p:grpSpPr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2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981250" y="5262967"/>
            <a:ext cx="2907071" cy="646331"/>
            <a:chOff x="1981250" y="5262967"/>
            <a:chExt cx="2907071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1981250" y="5262967"/>
              <a:ext cx="2471461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Quick Sort</a:t>
              </a:r>
              <a:b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</a:br>
              <a:r>
                <a:rPr lang="zh-CN" altLang="en-US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快速排序法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548014" y="5407391"/>
              <a:ext cx="340307" cy="408197"/>
              <a:chOff x="4051300" y="3109913"/>
              <a:chExt cx="628650" cy="754063"/>
            </a:xfrm>
            <a:solidFill>
              <a:srgbClr val="B04474"/>
            </a:solidFill>
          </p:grpSpPr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69349" y="3339822"/>
            <a:ext cx="2941241" cy="646331"/>
            <a:chOff x="1369349" y="3339822"/>
            <a:chExt cx="2941241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369349" y="3339822"/>
              <a:ext cx="2471461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Sample Sort</a:t>
              </a:r>
              <a:b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</a:br>
              <a:r>
                <a:rPr lang="zh-CN" altLang="en-US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樣本排序法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11847" y="3526787"/>
              <a:ext cx="398743" cy="323119"/>
              <a:chOff x="5145088" y="3205163"/>
              <a:chExt cx="736600" cy="596900"/>
            </a:xfrm>
            <a:solidFill>
              <a:srgbClr val="B04474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8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52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957272" y="3358872"/>
            <a:ext cx="2865379" cy="646331"/>
            <a:chOff x="7957272" y="3358872"/>
            <a:chExt cx="2865379" cy="646331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8488969" y="3358872"/>
              <a:ext cx="2333682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b="1" dirty="0" err="1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Radiox</a:t>
              </a:r>
              <a: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 (Bucket) Sort</a:t>
              </a:r>
              <a:r>
                <a:rPr lang="zh-CN" altLang="en-US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基底排序法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7957272" y="3506735"/>
              <a:ext cx="456321" cy="401322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rgbClr val="B044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56379" y="1871817"/>
            <a:ext cx="3973420" cy="462356"/>
            <a:chOff x="5856379" y="1871817"/>
            <a:chExt cx="3973420" cy="462356"/>
          </a:xfrm>
        </p:grpSpPr>
        <p:grpSp>
          <p:nvGrpSpPr>
            <p:cNvPr id="56" name="Group 55"/>
            <p:cNvGrpSpPr/>
            <p:nvPr/>
          </p:nvGrpSpPr>
          <p:grpSpPr>
            <a:xfrm>
              <a:off x="5856379" y="1952618"/>
              <a:ext cx="403040" cy="381555"/>
              <a:chOff x="2835275" y="3127375"/>
              <a:chExt cx="744538" cy="704850"/>
            </a:xfrm>
            <a:solidFill>
              <a:srgbClr val="B04474"/>
            </a:solidFill>
          </p:grpSpPr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59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60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61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 flipH="1">
              <a:off x="6355368" y="1871817"/>
              <a:ext cx="347443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Bitonic Sort </a:t>
              </a:r>
              <a:r>
                <a:rPr lang="zh-CN" altLang="en-US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雙調排序法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Sorting </a:t>
            </a:r>
            <a:r>
              <a:rPr lang="en-US" altLang="ko-KR" sz="1300" b="0" dirty="0">
                <a:effectLst/>
                <a:latin typeface="Calibri" panose="020F0502020204030204" pitchFamily="34" charset="0"/>
              </a:rPr>
              <a:t>algorithm selection</a:t>
            </a:r>
          </a:p>
        </p:txBody>
      </p:sp>
    </p:spTree>
    <p:extLst>
      <p:ext uri="{BB962C8B-B14F-4D97-AF65-F5344CB8AC3E}">
        <p14:creationId xmlns:p14="http://schemas.microsoft.com/office/powerpoint/2010/main" val="18416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排序演算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法選擇</a:t>
            </a:r>
            <a:endParaRPr lang="zh-CN" altLang="en-US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Sorting </a:t>
            </a:r>
            <a:r>
              <a:rPr lang="en-US" altLang="ko-KR" sz="1300" b="0" dirty="0">
                <a:effectLst/>
                <a:latin typeface="Calibri" panose="020F0502020204030204" pitchFamily="34" charset="0"/>
              </a:rPr>
              <a:t>algorithm selection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33" y="1602856"/>
            <a:ext cx="7415933" cy="49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Bitonic Sort </a:t>
            </a:r>
            <a:r>
              <a:rPr lang="zh-CN" altLang="en-US" sz="3600" dirty="0">
                <a:effectLst/>
                <a:latin typeface="Calibri" panose="020F0502020204030204" pitchFamily="34" charset="0"/>
              </a:rPr>
              <a:t>雙調排序法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Bitonic </a:t>
            </a:r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Sort</a:t>
            </a:r>
            <a:endParaRPr lang="zh-CN" altLang="en-US" sz="13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974" y="2800708"/>
            <a:ext cx="4135126" cy="2317698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 rot="5400000" flipV="1">
            <a:off x="2005544" y="1948437"/>
            <a:ext cx="4022239" cy="4022239"/>
          </a:xfrm>
          <a:prstGeom prst="arc">
            <a:avLst>
              <a:gd name="adj1" fmla="val 432948"/>
              <a:gd name="adj2" fmla="val 10381216"/>
            </a:avLst>
          </a:prstGeom>
          <a:noFill/>
          <a:ln w="12700">
            <a:gradFill flip="none" rotWithShape="1"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102608" y="4907170"/>
            <a:ext cx="817494" cy="817494"/>
            <a:chOff x="4493646" y="4996070"/>
            <a:chExt cx="817494" cy="817494"/>
          </a:xfrm>
        </p:grpSpPr>
        <p:sp>
          <p:nvSpPr>
            <p:cNvPr id="23" name="Oval 22"/>
            <p:cNvSpPr/>
            <p:nvPr/>
          </p:nvSpPr>
          <p:spPr>
            <a:xfrm>
              <a:off x="4493646" y="499607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681051" y="5172454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49343" y="3550810"/>
            <a:ext cx="817494" cy="817494"/>
            <a:chOff x="5126106" y="3639710"/>
            <a:chExt cx="817494" cy="817494"/>
          </a:xfrm>
        </p:grpSpPr>
        <p:sp>
          <p:nvSpPr>
            <p:cNvPr id="36" name="Oval 35"/>
            <p:cNvSpPr/>
            <p:nvPr/>
          </p:nvSpPr>
          <p:spPr>
            <a:xfrm>
              <a:off x="5126106" y="363971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353004" y="3830330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102608" y="2194450"/>
            <a:ext cx="817494" cy="817494"/>
            <a:chOff x="4493646" y="2283350"/>
            <a:chExt cx="817494" cy="817494"/>
          </a:xfrm>
        </p:grpSpPr>
        <p:sp>
          <p:nvSpPr>
            <p:cNvPr id="9" name="Oval 8"/>
            <p:cNvSpPr/>
            <p:nvPr/>
          </p:nvSpPr>
          <p:spPr>
            <a:xfrm>
              <a:off x="4493646" y="228335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687021" y="2488206"/>
              <a:ext cx="430744" cy="407783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55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113477" y="2107551"/>
            <a:ext cx="4738294" cy="714395"/>
            <a:chOff x="5464643" y="2232561"/>
            <a:chExt cx="4738294" cy="714395"/>
          </a:xfrm>
        </p:grpSpPr>
        <p:sp>
          <p:nvSpPr>
            <p:cNvPr id="63" name="TextBox 62"/>
            <p:cNvSpPr txBox="1"/>
            <p:nvPr/>
          </p:nvSpPr>
          <p:spPr>
            <a:xfrm>
              <a:off x="5464643" y="2232561"/>
              <a:ext cx="4685989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sz="24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排序</a:t>
              </a:r>
              <a:r>
                <a:rPr lang="zh-CN" altLang="en-US" sz="2400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网络 </a:t>
              </a:r>
              <a:r>
                <a:rPr lang="en-US" altLang="ko-KR" sz="2400" b="1" dirty="0" smtClean="0">
                  <a:solidFill>
                    <a:srgbClr val="B04474"/>
                  </a:solidFill>
                  <a:latin typeface="Calibri" panose="020F0502020204030204" pitchFamily="34" charset="0"/>
                </a:rPr>
                <a:t>data-independent</a:t>
              </a:r>
              <a:endParaRPr lang="en-US" altLang="ko-KR" sz="2400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8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网络比较顺序与数据无关的排序方法， 所以特别适合硬件做并行化。</a:t>
              </a:r>
              <a:endPara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65783" y="4979475"/>
            <a:ext cx="5213940" cy="740845"/>
            <a:chOff x="5516949" y="2201698"/>
            <a:chExt cx="5213940" cy="740845"/>
          </a:xfrm>
        </p:grpSpPr>
        <p:sp>
          <p:nvSpPr>
            <p:cNvPr id="67" name="TextBox 66"/>
            <p:cNvSpPr txBox="1"/>
            <p:nvPr/>
          </p:nvSpPr>
          <p:spPr>
            <a:xfrm>
              <a:off x="5516949" y="2201698"/>
              <a:ext cx="4685989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ko-KR" sz="24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divide and conquer</a:t>
              </a:r>
            </a:p>
          </p:txBody>
        </p:sp>
        <p:sp>
          <p:nvSpPr>
            <p:cNvPr id="68" name="Rectangle 3"/>
            <p:cNvSpPr txBox="1">
              <a:spLocks noChangeArrowheads="1"/>
            </p:cNvSpPr>
            <p:nvPr/>
          </p:nvSpPr>
          <p:spPr bwMode="auto">
            <a:xfrm>
              <a:off x="5516949" y="2663363"/>
              <a:ext cx="5213940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每次</a:t>
              </a:r>
              <a:r>
                <a:rPr lang="zh-CN" altLang="en-US" sz="1200" b="0" dirty="0" smtClean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将两</a:t>
              </a:r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个相邻的，单调性相反的单调序列</a:t>
              </a:r>
              <a:r>
                <a:rPr lang="en-US" altLang="zh-CN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merge</a:t>
              </a:r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生成一个新的双调序列</a:t>
              </a:r>
              <a:r>
                <a:rPr lang="en-US" altLang="ko-KR" sz="1200" b="0" dirty="0" smtClean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  <a:endPara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693735" y="3586920"/>
            <a:ext cx="4685989" cy="745272"/>
            <a:chOff x="5516949" y="2201684"/>
            <a:chExt cx="4685989" cy="745272"/>
          </a:xfrm>
        </p:grpSpPr>
        <p:sp>
          <p:nvSpPr>
            <p:cNvPr id="70" name="TextBox 69"/>
            <p:cNvSpPr txBox="1"/>
            <p:nvPr/>
          </p:nvSpPr>
          <p:spPr>
            <a:xfrm>
              <a:off x="5516949" y="2201684"/>
              <a:ext cx="4685989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sz="24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双调序列</a:t>
              </a:r>
              <a:endParaRPr lang="en-US" altLang="ko-KR" sz="2400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1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8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一个先单调递增后单调递减 或者 先单调递减后单调递增的序列。</a:t>
              </a:r>
              <a:endPara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4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Bitonic Sort </a:t>
            </a:r>
            <a:r>
              <a:rPr lang="zh-CN" altLang="en-US" sz="3600" dirty="0">
                <a:effectLst/>
                <a:latin typeface="Calibri" panose="020F0502020204030204" pitchFamily="34" charset="0"/>
              </a:rPr>
              <a:t>雙調排序法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Bitonic </a:t>
            </a:r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Sort</a:t>
            </a:r>
            <a:endParaRPr lang="zh-CN" altLang="en-US" sz="13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974" y="2800708"/>
            <a:ext cx="4135126" cy="23176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88" y="2068286"/>
            <a:ext cx="6867012" cy="36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Bitonic Sort </a:t>
            </a:r>
            <a:r>
              <a:rPr lang="zh-CN" altLang="en-US" sz="3600" dirty="0">
                <a:effectLst/>
                <a:latin typeface="Calibri" panose="020F0502020204030204" pitchFamily="34" charset="0"/>
              </a:rPr>
              <a:t>雙調排序法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Bitonic </a:t>
            </a:r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Sort</a:t>
            </a:r>
            <a:endParaRPr lang="zh-CN" altLang="en-US" sz="13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974" y="2800708"/>
            <a:ext cx="4135126" cy="231769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22459"/>
            <a:ext cx="11201400" cy="4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val 92"/>
          <p:cNvSpPr/>
          <p:nvPr userDrawn="1"/>
        </p:nvSpPr>
        <p:spPr>
          <a:xfrm>
            <a:off x="4975089" y="2784757"/>
            <a:ext cx="2241822" cy="2241817"/>
          </a:xfrm>
          <a:prstGeom prst="ellipse">
            <a:avLst/>
          </a:prstGeom>
          <a:solidFill>
            <a:srgbClr val="18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Group 93"/>
          <p:cNvGrpSpPr/>
          <p:nvPr/>
        </p:nvGrpSpPr>
        <p:grpSpPr>
          <a:xfrm>
            <a:off x="4781550" y="2575260"/>
            <a:ext cx="2628900" cy="2660812"/>
            <a:chOff x="4943475" y="2471838"/>
            <a:chExt cx="2305050" cy="2333030"/>
          </a:xfrm>
        </p:grpSpPr>
        <p:sp>
          <p:nvSpPr>
            <p:cNvPr id="95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5120640" y="3261197"/>
            <a:ext cx="195072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More </a:t>
            </a:r>
            <a:endParaRPr lang="en-US" altLang="ko-KR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choices </a:t>
            </a: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and visual trends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30614" y="2807343"/>
            <a:ext cx="894896" cy="894896"/>
            <a:chOff x="3430614" y="2816868"/>
            <a:chExt cx="894896" cy="894896"/>
          </a:xfrm>
        </p:grpSpPr>
        <p:sp>
          <p:nvSpPr>
            <p:cNvPr id="157" name="Oval 156"/>
            <p:cNvSpPr/>
            <p:nvPr/>
          </p:nvSpPr>
          <p:spPr>
            <a:xfrm flipH="1">
              <a:off x="3430614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3628990" y="3062482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170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866490" y="2807343"/>
            <a:ext cx="894896" cy="894896"/>
            <a:chOff x="7866490" y="2816868"/>
            <a:chExt cx="894896" cy="894896"/>
          </a:xfrm>
        </p:grpSpPr>
        <p:sp>
          <p:nvSpPr>
            <p:cNvPr id="133" name="Oval 132"/>
            <p:cNvSpPr/>
            <p:nvPr/>
          </p:nvSpPr>
          <p:spPr>
            <a:xfrm>
              <a:off x="7866490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8028901" y="3013634"/>
              <a:ext cx="570074" cy="50136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30614" y="4185293"/>
            <a:ext cx="894896" cy="894896"/>
            <a:chOff x="3430614" y="4099568"/>
            <a:chExt cx="894896" cy="894896"/>
          </a:xfrm>
        </p:grpSpPr>
        <p:sp>
          <p:nvSpPr>
            <p:cNvPr id="143" name="Oval 142"/>
            <p:cNvSpPr/>
            <p:nvPr/>
          </p:nvSpPr>
          <p:spPr>
            <a:xfrm flipH="1">
              <a:off x="3430614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622548" y="4292038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18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45477" y="2887281"/>
            <a:ext cx="3108604" cy="565744"/>
            <a:chOff x="249295" y="2730440"/>
            <a:chExt cx="3108604" cy="565744"/>
          </a:xfrm>
        </p:grpSpPr>
        <p:sp>
          <p:nvSpPr>
            <p:cNvPr id="140" name="Rectangle 3"/>
            <p:cNvSpPr txBox="1">
              <a:spLocks noChangeArrowheads="1"/>
            </p:cNvSpPr>
            <p:nvPr/>
          </p:nvSpPr>
          <p:spPr bwMode="auto">
            <a:xfrm flipH="1">
              <a:off x="249295" y="3032393"/>
              <a:ext cx="3108604" cy="26379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100" b="0" dirty="0" smtClean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4294967296*2 </a:t>
              </a:r>
              <a:r>
                <a:rPr lang="en-US" altLang="zh-CN" sz="11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+ 2147483648 =10737418240  </a:t>
              </a:r>
              <a:endParaRPr lang="en-US" altLang="ko-KR" sz="11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209964" y="2730440"/>
              <a:ext cx="2147935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TW" altLang="en-US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數</a:t>
              </a:r>
              <a:r>
                <a:rPr lang="zh-TW" altLang="en-US" sz="1600" b="1" dirty="0" smtClean="0">
                  <a:solidFill>
                    <a:srgbClr val="C35954"/>
                  </a:solidFill>
                  <a:latin typeface="Calibri" panose="020F0502020204030204" pitchFamily="34" charset="0"/>
                </a:rPr>
                <a:t>據分割</a:t>
              </a:r>
              <a:endParaRPr lang="zh-TW" altLang="en-US" sz="1600" b="1" dirty="0">
                <a:solidFill>
                  <a:srgbClr val="C35954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29584" y="4265231"/>
            <a:ext cx="2924497" cy="735021"/>
            <a:chOff x="433402" y="2730440"/>
            <a:chExt cx="2924497" cy="735021"/>
          </a:xfrm>
        </p:grpSpPr>
        <p:sp>
          <p:nvSpPr>
            <p:cNvPr id="195" name="Rectangle 3"/>
            <p:cNvSpPr txBox="1">
              <a:spLocks noChangeArrowheads="1"/>
            </p:cNvSpPr>
            <p:nvPr/>
          </p:nvSpPr>
          <p:spPr bwMode="auto">
            <a:xfrm flipH="1">
              <a:off x="433402" y="3032393"/>
              <a:ext cx="2924497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1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cudaHostAlloc( (void**)&amp;values, NUM_VALS * sizeof(</a:t>
              </a:r>
              <a:r>
                <a:rPr lang="en-US" altLang="ko-KR" sz="1100" b="0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int</a:t>
              </a:r>
              <a:r>
                <a:rPr lang="en-US" altLang="ko-KR" sz="11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), cudaHostAllocDefault ) ;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209964" y="2730440"/>
              <a:ext cx="2147935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TW" altLang="en-US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採用</a:t>
              </a:r>
              <a:r>
                <a:rPr lang="en-US" altLang="zh-TW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GPU</a:t>
              </a:r>
              <a:r>
                <a:rPr lang="zh-TW" altLang="en-US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記憶體方式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37919" y="2887281"/>
            <a:ext cx="2552191" cy="735021"/>
            <a:chOff x="8961810" y="2896806"/>
            <a:chExt cx="2552191" cy="735021"/>
          </a:xfrm>
        </p:grpSpPr>
        <p:sp>
          <p:nvSpPr>
            <p:cNvPr id="198" name="Rectangle 3"/>
            <p:cNvSpPr txBox="1">
              <a:spLocks noChangeArrowheads="1"/>
            </p:cNvSpPr>
            <p:nvPr/>
          </p:nvSpPr>
          <p:spPr bwMode="auto">
            <a:xfrm flipH="1">
              <a:off x="8961810" y="3198759"/>
              <a:ext cx="2413252" cy="43306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1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</a:t>
              </a:r>
              <a:r>
                <a:rPr lang="en-US" altLang="ko-KR" sz="1100" b="0" dirty="0" smtClean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styles</a:t>
              </a:r>
              <a:endParaRPr lang="en-US" altLang="ko-KR" sz="11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8961810" y="2896806"/>
              <a:ext cx="255219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Block</a:t>
              </a: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與</a:t>
              </a: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Thread</a:t>
              </a: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</a:rPr>
                <a:t>分配方式</a:t>
              </a:r>
            </a:p>
          </p:txBody>
        </p:sp>
      </p:grpSp>
      <p:sp>
        <p:nvSpPr>
          <p:cNvPr id="89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TW" altLang="en-US" sz="3600" dirty="0">
                <a:effectLst/>
                <a:latin typeface="Calibri" panose="020F0502020204030204" pitchFamily="34" charset="0"/>
              </a:rPr>
              <a:t>實作平行排序</a:t>
            </a:r>
          </a:p>
        </p:txBody>
      </p:sp>
      <p:sp>
        <p:nvSpPr>
          <p:cNvPr id="91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Real-time parallel sorting</a:t>
            </a:r>
            <a:endParaRPr lang="zh-CN" altLang="en-US" sz="13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89" y="3981460"/>
            <a:ext cx="4141437" cy="58310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89" y="4859133"/>
            <a:ext cx="4141437" cy="2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TW" altLang="en-US" sz="3600" dirty="0">
                <a:effectLst/>
                <a:latin typeface="Calibri" panose="020F0502020204030204" pitchFamily="34" charset="0"/>
              </a:rPr>
              <a:t>實作平行排序</a:t>
            </a:r>
          </a:p>
        </p:txBody>
      </p:sp>
      <p:sp>
        <p:nvSpPr>
          <p:cNvPr id="91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Real-time parallel sorting</a:t>
            </a:r>
            <a:endParaRPr lang="zh-CN" altLang="en-US" sz="13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1" y="1593262"/>
            <a:ext cx="4719940" cy="488835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70" y="1491662"/>
            <a:ext cx="4745028" cy="488835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126671" y="3919936"/>
            <a:ext cx="4361542" cy="63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863713" y="2278743"/>
            <a:ext cx="4361542" cy="63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5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平行計算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效能分析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mtClean="0">
                <a:effectLst/>
                <a:latin typeface="Calibri" panose="020F0502020204030204" pitchFamily="34" charset="0"/>
              </a:rPr>
              <a:t>02</a:t>
            </a:r>
            <a:endParaRPr lang="en-US" altLang="ko-KR"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90145" y="4228781"/>
            <a:ext cx="2538007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02-1.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記憶體傳輸時間</a:t>
            </a:r>
            <a:endParaRPr lang="zh-TW" altLang="en-US" sz="1400" b="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endParaRPr lang="en-US" altLang="ko-KR" sz="1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90145" y="4547869"/>
            <a:ext cx="253800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02-2.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執行計算時間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90144" y="4857431"/>
            <a:ext cx="452385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02-3.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分散計算所需時間</a:t>
            </a:r>
            <a:r>
              <a:rPr lang="zh-TW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（</a:t>
            </a:r>
            <a:r>
              <a:rPr lang="en-US" altLang="zh-TW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OpenMP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590144" y="5176914"/>
            <a:ext cx="354136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02-4.</a:t>
            </a:r>
            <a:r>
              <a:rPr lang="zh-TW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總執行時間</a:t>
            </a:r>
          </a:p>
        </p:txBody>
      </p:sp>
    </p:spTree>
    <p:extLst>
      <p:ext uri="{BB962C8B-B14F-4D97-AF65-F5344CB8AC3E}">
        <p14:creationId xmlns:p14="http://schemas.microsoft.com/office/powerpoint/2010/main" val="28618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8"/>
          <p:cNvSpPr/>
          <p:nvPr/>
        </p:nvSpPr>
        <p:spPr>
          <a:xfrm>
            <a:off x="1782897" y="1588898"/>
            <a:ext cx="8626206" cy="4949788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38100" dir="5400000" sx="99000" sy="99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最佳運行結果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Best running result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87" y="1795301"/>
            <a:ext cx="7963098" cy="453850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6966857" y="5827486"/>
            <a:ext cx="1669143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688864" y="3711121"/>
            <a:ext cx="3188398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400" dirty="0" smtClean="0">
                <a:effectLst/>
                <a:latin typeface="Calibri" panose="020F0502020204030204" pitchFamily="34" charset="0"/>
              </a:rPr>
              <a:t>01. </a:t>
            </a:r>
            <a:r>
              <a:rPr lang="zh-CN" altLang="en-US" sz="2400" dirty="0" smtClean="0">
                <a:effectLst/>
                <a:latin typeface="Calibri" panose="020F0502020204030204" pitchFamily="34" charset="0"/>
              </a:rPr>
              <a:t>專題實作方法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184915" y="4236126"/>
            <a:ext cx="2841534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01-1</a:t>
            </a:r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數字隨機產生</a:t>
            </a:r>
          </a:p>
          <a:p>
            <a:pPr algn="l" latinLnBrk="0"/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184915" y="4555214"/>
            <a:ext cx="2841534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01-2</a:t>
            </a:r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必須使用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設備（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CUDA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184915" y="4864776"/>
            <a:ext cx="2841534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01-3</a:t>
            </a:r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可以結合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MPI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提升速度</a:t>
            </a:r>
          </a:p>
          <a:p>
            <a:pPr algn="l" latinLnBrk="0"/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908465" y="3711121"/>
            <a:ext cx="4488877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400" dirty="0" smtClean="0">
                <a:effectLst/>
                <a:latin typeface="Calibri" panose="020F0502020204030204" pitchFamily="34" charset="0"/>
              </a:rPr>
              <a:t>02. </a:t>
            </a:r>
            <a:r>
              <a:rPr lang="zh-CN" altLang="en-US" sz="2400" dirty="0" smtClean="0">
                <a:effectLst/>
                <a:latin typeface="Calibri" panose="020F0502020204030204" pitchFamily="34" charset="0"/>
              </a:rPr>
              <a:t>執行時間</a:t>
            </a:r>
            <a:r>
              <a:rPr lang="en-US" altLang="zh-CN" sz="2400" dirty="0" smtClean="0">
                <a:effectLst/>
                <a:latin typeface="Calibri" panose="020F0502020204030204" pitchFamily="34" charset="0"/>
              </a:rPr>
              <a:t>&amp;</a:t>
            </a:r>
            <a:r>
              <a:rPr lang="zh-CN" altLang="en-US" sz="2400" dirty="0" smtClean="0">
                <a:effectLst/>
                <a:latin typeface="Calibri" panose="020F0502020204030204" pitchFamily="34" charset="0"/>
              </a:rPr>
              <a:t>效能分析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387891" y="4236126"/>
            <a:ext cx="2538007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02-1.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記憶體傳輸時間</a:t>
            </a:r>
            <a:endParaRPr lang="zh-TW" altLang="en-US" sz="1400" b="0" dirty="0" smtClean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387891" y="4555214"/>
            <a:ext cx="253800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02-2.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執行計算時間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7954" y="151130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59623" y="158897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INDEX TITLE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935046" y="210608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7387890" y="4864776"/>
            <a:ext cx="452385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02-3.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分散計算所需時間</a:t>
            </a:r>
            <a:r>
              <a:rPr lang="zh-TW" altLang="en-US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（</a:t>
            </a:r>
            <a:r>
              <a:rPr lang="en-US" altLang="zh-TW" sz="1400" b="0" dirty="0" err="1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OpenMP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7387890" y="5184259"/>
            <a:ext cx="3541367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02-4.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總執行時間</a:t>
            </a: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效能分析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Effectiveness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3488" y="2299980"/>
            <a:ext cx="46859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0975" indent="-180975">
              <a:buClr>
                <a:srgbClr val="C35954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35954"/>
                </a:solidFill>
                <a:latin typeface="Calibri" panose="020F0502020204030204" pitchFamily="34" charset="0"/>
              </a:rPr>
              <a:t>每</a:t>
            </a:r>
            <a:r>
              <a:rPr lang="zh-CN" altLang="en-US" b="1" dirty="0" smtClean="0">
                <a:solidFill>
                  <a:srgbClr val="C35954"/>
                </a:solidFill>
                <a:latin typeface="Calibri" panose="020F0502020204030204" pitchFamily="34" charset="0"/>
              </a:rPr>
              <a:t>段的總時間</a:t>
            </a:r>
            <a:endParaRPr lang="en-US" altLang="ko-KR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차트 6"/>
          <p:cNvGraphicFramePr/>
          <p:nvPr>
            <p:extLst>
              <p:ext uri="{D42A27DB-BD31-4B8C-83A1-F6EECF244321}">
                <p14:modId xmlns:p14="http://schemas.microsoft.com/office/powerpoint/2010/main" val="2568341388"/>
              </p:ext>
            </p:extLst>
          </p:nvPr>
        </p:nvGraphicFramePr>
        <p:xfrm>
          <a:off x="1233488" y="2896990"/>
          <a:ext cx="5448300" cy="2879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97378"/>
              </p:ext>
            </p:extLst>
          </p:nvPr>
        </p:nvGraphicFramePr>
        <p:xfrm>
          <a:off x="6933294" y="1970056"/>
          <a:ext cx="3654878" cy="4290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5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TYPE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TIME</a:t>
                      </a:r>
                      <a:endParaRPr lang="en-US" altLang="ko-KR" sz="11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TW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GPU</a:t>
                      </a:r>
                      <a:r>
                        <a:rPr lang="zh-TW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記憶體傳輸時間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107.424649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TW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GPU</a:t>
                      </a:r>
                      <a:r>
                        <a:rPr lang="zh-TW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執行計算時間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0.006231</a:t>
                      </a:r>
                      <a:r>
                        <a:rPr lang="en-US" altLang="zh-CN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0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TW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分散計算所需時間（</a:t>
                      </a:r>
                      <a:r>
                        <a:rPr lang="en-US" altLang="zh-TW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OpenMP</a:t>
                      </a:r>
                      <a:r>
                        <a:rPr lang="zh-TW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15.158853</a:t>
                      </a:r>
                      <a:r>
                        <a:rPr lang="en-US" altLang="zh-CN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</a:t>
                      </a:r>
                      <a:endParaRPr lang="en-US" altLang="ko-KR" sz="1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0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TW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總執行時間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5A8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122.589103s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3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各段時間比較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Comparison </a:t>
            </a:r>
            <a:r>
              <a:rPr lang="en-US" altLang="zh-CN" sz="1300" b="0" dirty="0" smtClean="0">
                <a:effectLst/>
                <a:latin typeface="Calibri" panose="020F0502020204030204" pitchFamily="34" charset="0"/>
              </a:rPr>
              <a:t>each section of</a:t>
            </a:r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ko-KR" sz="1300" b="0" dirty="0">
                <a:effectLst/>
                <a:latin typeface="Calibri" panose="020F0502020204030204" pitchFamily="34" charset="0"/>
              </a:rPr>
              <a:t>time</a:t>
            </a:r>
          </a:p>
        </p:txBody>
      </p:sp>
      <p:graphicFrame>
        <p:nvGraphicFramePr>
          <p:cNvPr id="6" name="차트 12"/>
          <p:cNvGraphicFramePr/>
          <p:nvPr>
            <p:extLst>
              <p:ext uri="{D42A27DB-BD31-4B8C-83A1-F6EECF244321}">
                <p14:modId xmlns:p14="http://schemas.microsoft.com/office/powerpoint/2010/main" val="1097664804"/>
              </p:ext>
            </p:extLst>
          </p:nvPr>
        </p:nvGraphicFramePr>
        <p:xfrm>
          <a:off x="1690914" y="1581211"/>
          <a:ext cx="9570812" cy="4664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41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Pinned Memory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Pinned Memory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07" y="1412203"/>
            <a:ext cx="9205792" cy="50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Unified Virtual Addressing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Unified Virtual Addressing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20" y="1465840"/>
            <a:ext cx="7855938" cy="53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Unified Virtual Addressing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Unified Virtual Addressing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0" y="2191658"/>
            <a:ext cx="10797679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 err="1" smtClean="0">
                <a:effectLst/>
                <a:latin typeface="Calibri" panose="020F0502020204030204" pitchFamily="34" charset="0"/>
              </a:rPr>
              <a:t>cudaMallocHost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（）參數問題分析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 err="1">
                <a:effectLst/>
                <a:latin typeface="Calibri" panose="020F0502020204030204" pitchFamily="34" charset="0"/>
              </a:rPr>
              <a:t>cudaMallocHost</a:t>
            </a:r>
            <a:endParaRPr lang="en-US" altLang="ko-KR" sz="13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752600" y="2191738"/>
            <a:ext cx="2133600" cy="2133600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rc 5"/>
          <p:cNvSpPr/>
          <p:nvPr/>
        </p:nvSpPr>
        <p:spPr>
          <a:xfrm>
            <a:off x="1752600" y="2191738"/>
            <a:ext cx="2133600" cy="2133600"/>
          </a:xfrm>
          <a:prstGeom prst="arc">
            <a:avLst>
              <a:gd name="adj1" fmla="val 10529000"/>
              <a:gd name="adj2" fmla="val 15122297"/>
            </a:avLst>
          </a:prstGeom>
          <a:ln w="127000" cap="rnd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029200" y="2191738"/>
            <a:ext cx="2133600" cy="2133600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rc 7"/>
          <p:cNvSpPr/>
          <p:nvPr/>
        </p:nvSpPr>
        <p:spPr>
          <a:xfrm>
            <a:off x="5029200" y="2191738"/>
            <a:ext cx="2133600" cy="2133600"/>
          </a:xfrm>
          <a:prstGeom prst="arc">
            <a:avLst>
              <a:gd name="adj1" fmla="val 19348155"/>
              <a:gd name="adj2" fmla="val 8179524"/>
            </a:avLst>
          </a:prstGeom>
          <a:ln w="127000" cap="rnd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8305800" y="2191738"/>
            <a:ext cx="2133600" cy="2133600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rc 9"/>
          <p:cNvSpPr/>
          <p:nvPr/>
        </p:nvSpPr>
        <p:spPr>
          <a:xfrm>
            <a:off x="8305800" y="2191738"/>
            <a:ext cx="2133600" cy="2133600"/>
          </a:xfrm>
          <a:prstGeom prst="arc">
            <a:avLst>
              <a:gd name="adj1" fmla="val 16200000"/>
              <a:gd name="adj2" fmla="val 898106"/>
            </a:avLst>
          </a:prstGeom>
          <a:ln w="127000" cap="rnd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205513" y="3223839"/>
            <a:ext cx="504373" cy="69398"/>
            <a:chOff x="4647977" y="2595263"/>
            <a:chExt cx="504373" cy="69398"/>
          </a:xfrm>
          <a:solidFill>
            <a:srgbClr val="5A4262"/>
          </a:solidFill>
        </p:grpSpPr>
        <p:sp>
          <p:nvSpPr>
            <p:cNvPr id="12" name="Oval 11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82113" y="3223839"/>
            <a:ext cx="504373" cy="69398"/>
            <a:chOff x="4647977" y="2595263"/>
            <a:chExt cx="504373" cy="69398"/>
          </a:xfrm>
          <a:solidFill>
            <a:srgbClr val="5A4262"/>
          </a:solidFill>
        </p:grpSpPr>
        <p:sp>
          <p:nvSpPr>
            <p:cNvPr id="17" name="Oval 16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39677" y="4757603"/>
            <a:ext cx="2359446" cy="1022908"/>
            <a:chOff x="1639677" y="4836405"/>
            <a:chExt cx="2359446" cy="1022908"/>
          </a:xfrm>
        </p:grpSpPr>
        <p:sp>
          <p:nvSpPr>
            <p:cNvPr id="21" name="Double Bracket 20"/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5A4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948329" y="4844213"/>
              <a:ext cx="1742143" cy="852860"/>
              <a:chOff x="3809999" y="5288221"/>
              <a:chExt cx="4572000" cy="852860"/>
            </a:xfrm>
          </p:grpSpPr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3880363" y="5677235"/>
                <a:ext cx="4431274" cy="46384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默认情况等价于</a:t>
                </a:r>
                <a:r>
                  <a:rPr lang="en-US" altLang="ko-KR" sz="1200" b="0" dirty="0" err="1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cudaMallocHost</a:t>
                </a:r>
                <a:r>
                  <a:rPr lang="en-US" altLang="ko-KR" sz="1200" b="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()</a:t>
                </a:r>
                <a:endParaRPr lang="en-US" altLang="ko-KR" sz="1200" b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809999" y="5288221"/>
                <a:ext cx="45720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tx1">
                      <a:lumMod val="85000"/>
                      <a:lumOff val="15000"/>
                    </a:schemeClr>
                  </a:buClr>
                  <a:buSzPct val="105000"/>
                </a:pPr>
                <a:r>
                  <a:rPr lang="en-US" altLang="ko-KR" b="1" dirty="0" smtClean="0">
                    <a:solidFill>
                      <a:srgbClr val="5A4262"/>
                    </a:solidFill>
                    <a:latin typeface="Calibri" panose="020F0502020204030204" pitchFamily="34" charset="0"/>
                  </a:rPr>
                  <a:t>01</a:t>
                </a:r>
                <a:endParaRPr lang="en-US" altLang="ko-KR" b="1" dirty="0">
                  <a:solidFill>
                    <a:srgbClr val="5A4262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916277" y="4757603"/>
            <a:ext cx="2359446" cy="1022908"/>
            <a:chOff x="1639677" y="4836405"/>
            <a:chExt cx="2359446" cy="1022908"/>
          </a:xfrm>
        </p:grpSpPr>
        <p:sp>
          <p:nvSpPr>
            <p:cNvPr id="26" name="Double Bracket 25"/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5A4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948329" y="4844213"/>
              <a:ext cx="1742143" cy="852860"/>
              <a:chOff x="3809999" y="5288221"/>
              <a:chExt cx="4572000" cy="852860"/>
            </a:xfrm>
          </p:grpSpPr>
          <p:sp>
            <p:nvSpPr>
              <p:cNvPr id="28" name="Rectangle 3"/>
              <p:cNvSpPr txBox="1">
                <a:spLocks noChangeArrowheads="1"/>
              </p:cNvSpPr>
              <p:nvPr/>
            </p:nvSpPr>
            <p:spPr bwMode="auto">
              <a:xfrm>
                <a:off x="3880363" y="5677235"/>
                <a:ext cx="4431274" cy="46384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用于主机多线程数据共享的</a:t>
                </a:r>
                <a:r>
                  <a:rPr lang="en-US" altLang="ko-KR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portable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方式</a:t>
                </a:r>
                <a:endParaRPr lang="en-US" altLang="ko-KR" sz="1200" b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809999" y="5288221"/>
                <a:ext cx="45720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tx1">
                      <a:lumMod val="85000"/>
                      <a:lumOff val="15000"/>
                    </a:schemeClr>
                  </a:buClr>
                  <a:buSzPct val="105000"/>
                </a:pPr>
                <a:r>
                  <a:rPr lang="en-US" altLang="ko-KR" b="1" dirty="0" smtClean="0">
                    <a:solidFill>
                      <a:srgbClr val="5A4262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ko-KR" b="1" dirty="0">
                  <a:solidFill>
                    <a:srgbClr val="5A4262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8192877" y="4757603"/>
            <a:ext cx="2359446" cy="1022908"/>
            <a:chOff x="1639677" y="4836405"/>
            <a:chExt cx="2359446" cy="1022908"/>
          </a:xfrm>
        </p:grpSpPr>
        <p:sp>
          <p:nvSpPr>
            <p:cNvPr id="31" name="Double Bracket 30"/>
            <p:cNvSpPr/>
            <p:nvPr/>
          </p:nvSpPr>
          <p:spPr>
            <a:xfrm>
              <a:off x="1639677" y="4836405"/>
              <a:ext cx="2359446" cy="1022908"/>
            </a:xfrm>
            <a:prstGeom prst="bracketPair">
              <a:avLst/>
            </a:prstGeom>
            <a:ln w="25400">
              <a:solidFill>
                <a:srgbClr val="5A4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948329" y="4844213"/>
              <a:ext cx="1742143" cy="852860"/>
              <a:chOff x="3809999" y="5288221"/>
              <a:chExt cx="4572000" cy="852860"/>
            </a:xfrm>
          </p:grpSpPr>
          <p:sp>
            <p:nvSpPr>
              <p:cNvPr id="33" name="Rectangle 3"/>
              <p:cNvSpPr txBox="1">
                <a:spLocks noChangeArrowheads="1"/>
              </p:cNvSpPr>
              <p:nvPr/>
            </p:nvSpPr>
            <p:spPr bwMode="auto">
              <a:xfrm>
                <a:off x="3880363" y="5677235"/>
                <a:ext cx="4431274" cy="46384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通过映射方式分配给</a:t>
                </a:r>
                <a:r>
                  <a:rPr lang="en-US" altLang="ko-KR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CUDA</a:t>
                </a:r>
                <a:r>
                  <a:rPr lang="zh-CN" altLang="en-US" sz="12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实现</a:t>
                </a:r>
                <a:r>
                  <a:rPr lang="en-US" altLang="ko-KR" sz="1200" b="0" dirty="0" smtClean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</a:rPr>
                  <a:t>zero-copy</a:t>
                </a:r>
                <a:endParaRPr lang="en-US" altLang="ko-KR" sz="1200" b="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09999" y="5288221"/>
                <a:ext cx="457200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tx1">
                      <a:lumMod val="85000"/>
                      <a:lumOff val="15000"/>
                    </a:schemeClr>
                  </a:buClr>
                  <a:buSzPct val="105000"/>
                </a:pPr>
                <a:r>
                  <a:rPr lang="en-US" altLang="ko-KR" b="1" dirty="0" smtClean="0">
                    <a:solidFill>
                      <a:srgbClr val="5A4262"/>
                    </a:solidFill>
                    <a:latin typeface="Calibri" panose="020F0502020204030204" pitchFamily="34" charset="0"/>
                  </a:rPr>
                  <a:t>03</a:t>
                </a:r>
                <a:endParaRPr lang="en-US" altLang="ko-KR" b="1" dirty="0">
                  <a:solidFill>
                    <a:srgbClr val="5A4262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5141205" y="3271411"/>
            <a:ext cx="19095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400" b="1" dirty="0" err="1" smtClean="0">
                <a:solidFill>
                  <a:srgbClr val="C35954"/>
                </a:solidFill>
                <a:latin typeface="Calibri" panose="020F0502020204030204" pitchFamily="34" charset="0"/>
              </a:rPr>
              <a:t>cudaHostAllocPortable</a:t>
            </a:r>
            <a:endParaRPr lang="en-US" altLang="ko-KR" sz="14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64012" y="3271411"/>
            <a:ext cx="19095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400" b="1" dirty="0">
                <a:solidFill>
                  <a:srgbClr val="C35954"/>
                </a:solidFill>
                <a:latin typeface="Calibri" panose="020F0502020204030204" pitchFamily="34" charset="0"/>
              </a:rPr>
              <a:t>cudaHostAllocDefault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417805" y="3271411"/>
            <a:ext cx="19095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400" b="1" dirty="0" err="1">
                <a:solidFill>
                  <a:srgbClr val="C35954"/>
                </a:solidFill>
                <a:latin typeface="Calibri" panose="020F0502020204030204" pitchFamily="34" charset="0"/>
              </a:rPr>
              <a:t>cudaHostAllocMapped</a:t>
            </a:r>
            <a:endParaRPr lang="en-US" altLang="ko-KR" sz="14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851268" y="2535642"/>
            <a:ext cx="489464" cy="587106"/>
            <a:chOff x="4051300" y="3109913"/>
            <a:chExt cx="628650" cy="754063"/>
          </a:xfrm>
          <a:solidFill>
            <a:srgbClr val="C35954"/>
          </a:solidFill>
        </p:grpSpPr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4051300" y="3109913"/>
              <a:ext cx="628650" cy="754063"/>
            </a:xfrm>
            <a:custGeom>
              <a:avLst/>
              <a:gdLst>
                <a:gd name="T0" fmla="*/ 376 w 396"/>
                <a:gd name="T1" fmla="*/ 361 h 475"/>
                <a:gd name="T2" fmla="*/ 287 w 396"/>
                <a:gd name="T3" fmla="*/ 265 h 475"/>
                <a:gd name="T4" fmla="*/ 258 w 396"/>
                <a:gd name="T5" fmla="*/ 133 h 475"/>
                <a:gd name="T6" fmla="*/ 244 w 396"/>
                <a:gd name="T7" fmla="*/ 70 h 475"/>
                <a:gd name="T8" fmla="*/ 237 w 396"/>
                <a:gd name="T9" fmla="*/ 52 h 475"/>
                <a:gd name="T10" fmla="*/ 233 w 396"/>
                <a:gd name="T11" fmla="*/ 39 h 475"/>
                <a:gd name="T12" fmla="*/ 226 w 396"/>
                <a:gd name="T13" fmla="*/ 27 h 475"/>
                <a:gd name="T14" fmla="*/ 220 w 396"/>
                <a:gd name="T15" fmla="*/ 17 h 475"/>
                <a:gd name="T16" fmla="*/ 213 w 396"/>
                <a:gd name="T17" fmla="*/ 10 h 475"/>
                <a:gd name="T18" fmla="*/ 189 w 396"/>
                <a:gd name="T19" fmla="*/ 6 h 475"/>
                <a:gd name="T20" fmla="*/ 182 w 396"/>
                <a:gd name="T21" fmla="*/ 11 h 475"/>
                <a:gd name="T22" fmla="*/ 176 w 396"/>
                <a:gd name="T23" fmla="*/ 18 h 475"/>
                <a:gd name="T24" fmla="*/ 169 w 396"/>
                <a:gd name="T25" fmla="*/ 28 h 475"/>
                <a:gd name="T26" fmla="*/ 164 w 396"/>
                <a:gd name="T27" fmla="*/ 41 h 475"/>
                <a:gd name="T28" fmla="*/ 157 w 396"/>
                <a:gd name="T29" fmla="*/ 55 h 475"/>
                <a:gd name="T30" fmla="*/ 152 w 396"/>
                <a:gd name="T31" fmla="*/ 70 h 475"/>
                <a:gd name="T32" fmla="*/ 139 w 396"/>
                <a:gd name="T33" fmla="*/ 144 h 475"/>
                <a:gd name="T34" fmla="*/ 102 w 396"/>
                <a:gd name="T35" fmla="*/ 278 h 475"/>
                <a:gd name="T36" fmla="*/ 19 w 396"/>
                <a:gd name="T37" fmla="*/ 362 h 475"/>
                <a:gd name="T38" fmla="*/ 1 w 396"/>
                <a:gd name="T39" fmla="*/ 438 h 475"/>
                <a:gd name="T40" fmla="*/ 124 w 396"/>
                <a:gd name="T41" fmla="*/ 474 h 475"/>
                <a:gd name="T42" fmla="*/ 258 w 396"/>
                <a:gd name="T43" fmla="*/ 469 h 475"/>
                <a:gd name="T44" fmla="*/ 339 w 396"/>
                <a:gd name="T45" fmla="*/ 461 h 475"/>
                <a:gd name="T46" fmla="*/ 374 w 396"/>
                <a:gd name="T47" fmla="*/ 378 h 475"/>
                <a:gd name="T48" fmla="*/ 328 w 396"/>
                <a:gd name="T49" fmla="*/ 355 h 475"/>
                <a:gd name="T50" fmla="*/ 262 w 396"/>
                <a:gd name="T51" fmla="*/ 259 h 475"/>
                <a:gd name="T52" fmla="*/ 351 w 396"/>
                <a:gd name="T53" fmla="*/ 360 h 475"/>
                <a:gd name="T54" fmla="*/ 168 w 396"/>
                <a:gd name="T55" fmla="*/ 68 h 475"/>
                <a:gd name="T56" fmla="*/ 172 w 396"/>
                <a:gd name="T57" fmla="*/ 55 h 475"/>
                <a:gd name="T58" fmla="*/ 178 w 396"/>
                <a:gd name="T59" fmla="*/ 43 h 475"/>
                <a:gd name="T60" fmla="*/ 182 w 396"/>
                <a:gd name="T61" fmla="*/ 35 h 475"/>
                <a:gd name="T62" fmla="*/ 187 w 396"/>
                <a:gd name="T63" fmla="*/ 26 h 475"/>
                <a:gd name="T64" fmla="*/ 194 w 396"/>
                <a:gd name="T65" fmla="*/ 20 h 475"/>
                <a:gd name="T66" fmla="*/ 203 w 396"/>
                <a:gd name="T67" fmla="*/ 20 h 475"/>
                <a:gd name="T68" fmla="*/ 208 w 396"/>
                <a:gd name="T69" fmla="*/ 25 h 475"/>
                <a:gd name="T70" fmla="*/ 213 w 396"/>
                <a:gd name="T71" fmla="*/ 34 h 475"/>
                <a:gd name="T72" fmla="*/ 218 w 396"/>
                <a:gd name="T73" fmla="*/ 42 h 475"/>
                <a:gd name="T74" fmla="*/ 223 w 396"/>
                <a:gd name="T75" fmla="*/ 55 h 475"/>
                <a:gd name="T76" fmla="*/ 166 w 396"/>
                <a:gd name="T77" fmla="*/ 75 h 475"/>
                <a:gd name="T78" fmla="*/ 243 w 396"/>
                <a:gd name="T79" fmla="*/ 142 h 475"/>
                <a:gd name="T80" fmla="*/ 154 w 396"/>
                <a:gd name="T81" fmla="*/ 132 h 475"/>
                <a:gd name="T82" fmla="*/ 62 w 396"/>
                <a:gd name="T83" fmla="*/ 347 h 475"/>
                <a:gd name="T84" fmla="*/ 129 w 396"/>
                <a:gd name="T85" fmla="*/ 273 h 475"/>
                <a:gd name="T86" fmla="*/ 56 w 396"/>
                <a:gd name="T87" fmla="*/ 364 h 475"/>
                <a:gd name="T88" fmla="*/ 22 w 396"/>
                <a:gd name="T89" fmla="*/ 378 h 475"/>
                <a:gd name="T90" fmla="*/ 27 w 396"/>
                <a:gd name="T91" fmla="*/ 395 h 475"/>
                <a:gd name="T92" fmla="*/ 139 w 396"/>
                <a:gd name="T93" fmla="*/ 436 h 475"/>
                <a:gd name="T94" fmla="*/ 99 w 396"/>
                <a:gd name="T95" fmla="*/ 371 h 475"/>
                <a:gd name="T96" fmla="*/ 62 w 396"/>
                <a:gd name="T97" fmla="*/ 401 h 475"/>
                <a:gd name="T98" fmla="*/ 72 w 396"/>
                <a:gd name="T99" fmla="*/ 436 h 475"/>
                <a:gd name="T100" fmla="*/ 95 w 396"/>
                <a:gd name="T101" fmla="*/ 385 h 475"/>
                <a:gd name="T102" fmla="*/ 72 w 396"/>
                <a:gd name="T103" fmla="*/ 460 h 475"/>
                <a:gd name="T104" fmla="*/ 153 w 396"/>
                <a:gd name="T105" fmla="*/ 448 h 475"/>
                <a:gd name="T106" fmla="*/ 325 w 396"/>
                <a:gd name="T107" fmla="*/ 450 h 475"/>
                <a:gd name="T108" fmla="*/ 294 w 396"/>
                <a:gd name="T109" fmla="*/ 392 h 475"/>
                <a:gd name="T110" fmla="*/ 322 w 396"/>
                <a:gd name="T111" fmla="*/ 416 h 475"/>
                <a:gd name="T112" fmla="*/ 326 w 396"/>
                <a:gd name="T113" fmla="*/ 382 h 475"/>
                <a:gd name="T114" fmla="*/ 290 w 396"/>
                <a:gd name="T115" fmla="*/ 375 h 475"/>
                <a:gd name="T116" fmla="*/ 258 w 396"/>
                <a:gd name="T117" fmla="*/ 292 h 475"/>
                <a:gd name="T118" fmla="*/ 375 w 396"/>
                <a:gd name="T119" fmla="*/ 40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6" h="475">
                  <a:moveTo>
                    <a:pt x="396" y="427"/>
                  </a:moveTo>
                  <a:lnTo>
                    <a:pt x="396" y="427"/>
                  </a:lnTo>
                  <a:lnTo>
                    <a:pt x="396" y="411"/>
                  </a:lnTo>
                  <a:lnTo>
                    <a:pt x="395" y="393"/>
                  </a:lnTo>
                  <a:lnTo>
                    <a:pt x="393" y="386"/>
                  </a:lnTo>
                  <a:lnTo>
                    <a:pt x="391" y="378"/>
                  </a:lnTo>
                  <a:lnTo>
                    <a:pt x="387" y="373"/>
                  </a:lnTo>
                  <a:lnTo>
                    <a:pt x="384" y="367"/>
                  </a:lnTo>
                  <a:lnTo>
                    <a:pt x="378" y="362"/>
                  </a:lnTo>
                  <a:lnTo>
                    <a:pt x="376" y="361"/>
                  </a:lnTo>
                  <a:lnTo>
                    <a:pt x="376" y="361"/>
                  </a:lnTo>
                  <a:lnTo>
                    <a:pt x="364" y="353"/>
                  </a:lnTo>
                  <a:lnTo>
                    <a:pt x="352" y="344"/>
                  </a:lnTo>
                  <a:lnTo>
                    <a:pt x="341" y="335"/>
                  </a:lnTo>
                  <a:lnTo>
                    <a:pt x="330" y="324"/>
                  </a:lnTo>
                  <a:lnTo>
                    <a:pt x="320" y="313"/>
                  </a:lnTo>
                  <a:lnTo>
                    <a:pt x="311" y="303"/>
                  </a:lnTo>
                  <a:lnTo>
                    <a:pt x="302" y="290"/>
                  </a:lnTo>
                  <a:lnTo>
                    <a:pt x="294" y="278"/>
                  </a:lnTo>
                  <a:lnTo>
                    <a:pt x="287" y="265"/>
                  </a:lnTo>
                  <a:lnTo>
                    <a:pt x="280" y="251"/>
                  </a:lnTo>
                  <a:lnTo>
                    <a:pt x="274" y="237"/>
                  </a:lnTo>
                  <a:lnTo>
                    <a:pt x="270" y="223"/>
                  </a:lnTo>
                  <a:lnTo>
                    <a:pt x="265" y="207"/>
                  </a:lnTo>
                  <a:lnTo>
                    <a:pt x="262" y="193"/>
                  </a:lnTo>
                  <a:lnTo>
                    <a:pt x="260" y="178"/>
                  </a:lnTo>
                  <a:lnTo>
                    <a:pt x="258" y="162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8" y="133"/>
                  </a:lnTo>
                  <a:lnTo>
                    <a:pt x="256" y="120"/>
                  </a:lnTo>
                  <a:lnTo>
                    <a:pt x="249" y="90"/>
                  </a:lnTo>
                  <a:lnTo>
                    <a:pt x="250" y="90"/>
                  </a:lnTo>
                  <a:lnTo>
                    <a:pt x="245" y="71"/>
                  </a:lnTo>
                  <a:lnTo>
                    <a:pt x="245" y="71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4" y="70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7" y="52"/>
                  </a:lnTo>
                  <a:lnTo>
                    <a:pt x="237" y="52"/>
                  </a:lnTo>
                  <a:lnTo>
                    <a:pt x="237" y="51"/>
                  </a:lnTo>
                  <a:lnTo>
                    <a:pt x="237" y="51"/>
                  </a:lnTo>
                  <a:lnTo>
                    <a:pt x="235" y="47"/>
                  </a:lnTo>
                  <a:lnTo>
                    <a:pt x="235" y="47"/>
                  </a:lnTo>
                  <a:lnTo>
                    <a:pt x="235" y="44"/>
                  </a:lnTo>
                  <a:lnTo>
                    <a:pt x="235" y="44"/>
                  </a:lnTo>
                  <a:lnTo>
                    <a:pt x="233" y="41"/>
                  </a:lnTo>
                  <a:lnTo>
                    <a:pt x="233" y="41"/>
                  </a:lnTo>
                  <a:lnTo>
                    <a:pt x="233" y="39"/>
                  </a:lnTo>
                  <a:lnTo>
                    <a:pt x="233" y="39"/>
                  </a:lnTo>
                  <a:lnTo>
                    <a:pt x="231" y="36"/>
                  </a:lnTo>
                  <a:lnTo>
                    <a:pt x="231" y="36"/>
                  </a:lnTo>
                  <a:lnTo>
                    <a:pt x="230" y="34"/>
                  </a:lnTo>
                  <a:lnTo>
                    <a:pt x="230" y="34"/>
                  </a:lnTo>
                  <a:lnTo>
                    <a:pt x="229" y="31"/>
                  </a:lnTo>
                  <a:lnTo>
                    <a:pt x="229" y="31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26" y="27"/>
                  </a:lnTo>
                  <a:lnTo>
                    <a:pt x="226" y="27"/>
                  </a:lnTo>
                  <a:lnTo>
                    <a:pt x="225" y="25"/>
                  </a:lnTo>
                  <a:lnTo>
                    <a:pt x="225" y="25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21"/>
                  </a:lnTo>
                  <a:lnTo>
                    <a:pt x="222" y="21"/>
                  </a:lnTo>
                  <a:lnTo>
                    <a:pt x="221" y="18"/>
                  </a:lnTo>
                  <a:lnTo>
                    <a:pt x="221" y="18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7" y="14"/>
                  </a:lnTo>
                  <a:lnTo>
                    <a:pt x="217" y="14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4" y="11"/>
                  </a:lnTo>
                  <a:lnTo>
                    <a:pt x="214" y="11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1" y="8"/>
                  </a:lnTo>
                  <a:lnTo>
                    <a:pt x="211" y="8"/>
                  </a:lnTo>
                  <a:lnTo>
                    <a:pt x="210" y="8"/>
                  </a:lnTo>
                  <a:lnTo>
                    <a:pt x="210" y="8"/>
                  </a:lnTo>
                  <a:lnTo>
                    <a:pt x="205" y="3"/>
                  </a:lnTo>
                  <a:lnTo>
                    <a:pt x="198" y="0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6"/>
                  </a:lnTo>
                  <a:lnTo>
                    <a:pt x="189" y="6"/>
                  </a:lnTo>
                  <a:lnTo>
                    <a:pt x="187" y="7"/>
                  </a:lnTo>
                  <a:lnTo>
                    <a:pt x="187" y="7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84" y="9"/>
                  </a:lnTo>
                  <a:lnTo>
                    <a:pt x="184" y="9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1" y="12"/>
                  </a:lnTo>
                  <a:lnTo>
                    <a:pt x="181" y="12"/>
                  </a:lnTo>
                  <a:lnTo>
                    <a:pt x="179" y="14"/>
                  </a:lnTo>
                  <a:lnTo>
                    <a:pt x="179" y="14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77" y="17"/>
                  </a:lnTo>
                  <a:lnTo>
                    <a:pt x="177" y="17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5" y="21"/>
                  </a:lnTo>
                  <a:lnTo>
                    <a:pt x="175" y="21"/>
                  </a:lnTo>
                  <a:lnTo>
                    <a:pt x="172" y="23"/>
                  </a:lnTo>
                  <a:lnTo>
                    <a:pt x="172" y="23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0" y="27"/>
                  </a:lnTo>
                  <a:lnTo>
                    <a:pt x="170" y="27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3" y="43"/>
                  </a:lnTo>
                  <a:lnTo>
                    <a:pt x="163" y="43"/>
                  </a:lnTo>
                  <a:lnTo>
                    <a:pt x="160" y="47"/>
                  </a:lnTo>
                  <a:lnTo>
                    <a:pt x="160" y="47"/>
                  </a:lnTo>
                  <a:lnTo>
                    <a:pt x="159" y="49"/>
                  </a:lnTo>
                  <a:lnTo>
                    <a:pt x="159" y="49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7" y="55"/>
                  </a:lnTo>
                  <a:lnTo>
                    <a:pt x="157" y="55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46" y="90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1" y="120"/>
                  </a:lnTo>
                  <a:lnTo>
                    <a:pt x="139" y="133"/>
                  </a:lnTo>
                  <a:lnTo>
                    <a:pt x="139" y="144"/>
                  </a:lnTo>
                  <a:lnTo>
                    <a:pt x="139" y="162"/>
                  </a:lnTo>
                  <a:lnTo>
                    <a:pt x="139" y="162"/>
                  </a:lnTo>
                  <a:lnTo>
                    <a:pt x="137" y="178"/>
                  </a:lnTo>
                  <a:lnTo>
                    <a:pt x="135" y="193"/>
                  </a:lnTo>
                  <a:lnTo>
                    <a:pt x="131" y="209"/>
                  </a:lnTo>
                  <a:lnTo>
                    <a:pt x="127" y="223"/>
                  </a:lnTo>
                  <a:lnTo>
                    <a:pt x="122" y="237"/>
                  </a:lnTo>
                  <a:lnTo>
                    <a:pt x="116" y="251"/>
                  </a:lnTo>
                  <a:lnTo>
                    <a:pt x="110" y="265"/>
                  </a:lnTo>
                  <a:lnTo>
                    <a:pt x="102" y="278"/>
                  </a:lnTo>
                  <a:lnTo>
                    <a:pt x="95" y="290"/>
                  </a:lnTo>
                  <a:lnTo>
                    <a:pt x="86" y="303"/>
                  </a:lnTo>
                  <a:lnTo>
                    <a:pt x="76" y="313"/>
                  </a:lnTo>
                  <a:lnTo>
                    <a:pt x="67" y="324"/>
                  </a:lnTo>
                  <a:lnTo>
                    <a:pt x="56" y="335"/>
                  </a:lnTo>
                  <a:lnTo>
                    <a:pt x="44" y="344"/>
                  </a:lnTo>
                  <a:lnTo>
                    <a:pt x="32" y="353"/>
                  </a:lnTo>
                  <a:lnTo>
                    <a:pt x="20" y="361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8" y="372"/>
                  </a:lnTo>
                  <a:lnTo>
                    <a:pt x="6" y="378"/>
                  </a:lnTo>
                  <a:lnTo>
                    <a:pt x="4" y="386"/>
                  </a:lnTo>
                  <a:lnTo>
                    <a:pt x="2" y="393"/>
                  </a:lnTo>
                  <a:lnTo>
                    <a:pt x="1" y="411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" y="438"/>
                  </a:lnTo>
                  <a:lnTo>
                    <a:pt x="1" y="444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57" y="450"/>
                  </a:lnTo>
                  <a:lnTo>
                    <a:pt x="57" y="450"/>
                  </a:lnTo>
                  <a:lnTo>
                    <a:pt x="58" y="461"/>
                  </a:lnTo>
                  <a:lnTo>
                    <a:pt x="59" y="474"/>
                  </a:lnTo>
                  <a:lnTo>
                    <a:pt x="72" y="474"/>
                  </a:lnTo>
                  <a:lnTo>
                    <a:pt x="111" y="474"/>
                  </a:lnTo>
                  <a:lnTo>
                    <a:pt x="124" y="474"/>
                  </a:lnTo>
                  <a:lnTo>
                    <a:pt x="125" y="461"/>
                  </a:lnTo>
                  <a:lnTo>
                    <a:pt x="125" y="461"/>
                  </a:lnTo>
                  <a:lnTo>
                    <a:pt x="125" y="450"/>
                  </a:lnTo>
                  <a:lnTo>
                    <a:pt x="138" y="450"/>
                  </a:lnTo>
                  <a:lnTo>
                    <a:pt x="138" y="450"/>
                  </a:lnTo>
                  <a:lnTo>
                    <a:pt x="139" y="469"/>
                  </a:lnTo>
                  <a:lnTo>
                    <a:pt x="140" y="475"/>
                  </a:lnTo>
                  <a:lnTo>
                    <a:pt x="257" y="475"/>
                  </a:lnTo>
                  <a:lnTo>
                    <a:pt x="258" y="469"/>
                  </a:lnTo>
                  <a:lnTo>
                    <a:pt x="258" y="469"/>
                  </a:lnTo>
                  <a:lnTo>
                    <a:pt x="259" y="450"/>
                  </a:lnTo>
                  <a:lnTo>
                    <a:pt x="271" y="450"/>
                  </a:lnTo>
                  <a:lnTo>
                    <a:pt x="271" y="450"/>
                  </a:lnTo>
                  <a:lnTo>
                    <a:pt x="272" y="461"/>
                  </a:lnTo>
                  <a:lnTo>
                    <a:pt x="273" y="474"/>
                  </a:lnTo>
                  <a:lnTo>
                    <a:pt x="286" y="474"/>
                  </a:lnTo>
                  <a:lnTo>
                    <a:pt x="325" y="474"/>
                  </a:lnTo>
                  <a:lnTo>
                    <a:pt x="338" y="474"/>
                  </a:lnTo>
                  <a:lnTo>
                    <a:pt x="339" y="461"/>
                  </a:lnTo>
                  <a:lnTo>
                    <a:pt x="339" y="461"/>
                  </a:lnTo>
                  <a:lnTo>
                    <a:pt x="339" y="450"/>
                  </a:lnTo>
                  <a:lnTo>
                    <a:pt x="395" y="450"/>
                  </a:lnTo>
                  <a:lnTo>
                    <a:pt x="395" y="450"/>
                  </a:lnTo>
                  <a:lnTo>
                    <a:pt x="396" y="444"/>
                  </a:lnTo>
                  <a:lnTo>
                    <a:pt x="396" y="444"/>
                  </a:lnTo>
                  <a:lnTo>
                    <a:pt x="396" y="438"/>
                  </a:lnTo>
                  <a:lnTo>
                    <a:pt x="396" y="427"/>
                  </a:lnTo>
                  <a:lnTo>
                    <a:pt x="396" y="427"/>
                  </a:lnTo>
                  <a:close/>
                  <a:moveTo>
                    <a:pt x="369" y="373"/>
                  </a:moveTo>
                  <a:lnTo>
                    <a:pt x="374" y="378"/>
                  </a:lnTo>
                  <a:lnTo>
                    <a:pt x="374" y="378"/>
                  </a:lnTo>
                  <a:lnTo>
                    <a:pt x="376" y="380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62" y="377"/>
                  </a:lnTo>
                  <a:lnTo>
                    <a:pt x="351" y="371"/>
                  </a:lnTo>
                  <a:lnTo>
                    <a:pt x="339" y="363"/>
                  </a:lnTo>
                  <a:lnTo>
                    <a:pt x="328" y="355"/>
                  </a:lnTo>
                  <a:lnTo>
                    <a:pt x="318" y="348"/>
                  </a:lnTo>
                  <a:lnTo>
                    <a:pt x="308" y="339"/>
                  </a:lnTo>
                  <a:lnTo>
                    <a:pt x="300" y="331"/>
                  </a:lnTo>
                  <a:lnTo>
                    <a:pt x="292" y="322"/>
                  </a:lnTo>
                  <a:lnTo>
                    <a:pt x="285" y="312"/>
                  </a:lnTo>
                  <a:lnTo>
                    <a:pt x="279" y="303"/>
                  </a:lnTo>
                  <a:lnTo>
                    <a:pt x="274" y="292"/>
                  </a:lnTo>
                  <a:lnTo>
                    <a:pt x="268" y="281"/>
                  </a:lnTo>
                  <a:lnTo>
                    <a:pt x="265" y="270"/>
                  </a:lnTo>
                  <a:lnTo>
                    <a:pt x="262" y="259"/>
                  </a:lnTo>
                  <a:lnTo>
                    <a:pt x="260" y="249"/>
                  </a:lnTo>
                  <a:lnTo>
                    <a:pt x="259" y="237"/>
                  </a:lnTo>
                  <a:lnTo>
                    <a:pt x="259" y="237"/>
                  </a:lnTo>
                  <a:lnTo>
                    <a:pt x="267" y="257"/>
                  </a:lnTo>
                  <a:lnTo>
                    <a:pt x="278" y="278"/>
                  </a:lnTo>
                  <a:lnTo>
                    <a:pt x="289" y="296"/>
                  </a:lnTo>
                  <a:lnTo>
                    <a:pt x="302" y="314"/>
                  </a:lnTo>
                  <a:lnTo>
                    <a:pt x="317" y="331"/>
                  </a:lnTo>
                  <a:lnTo>
                    <a:pt x="333" y="347"/>
                  </a:lnTo>
                  <a:lnTo>
                    <a:pt x="351" y="360"/>
                  </a:lnTo>
                  <a:lnTo>
                    <a:pt x="369" y="373"/>
                  </a:lnTo>
                  <a:lnTo>
                    <a:pt x="369" y="373"/>
                  </a:lnTo>
                  <a:close/>
                  <a:moveTo>
                    <a:pt x="166" y="75"/>
                  </a:moveTo>
                  <a:lnTo>
                    <a:pt x="166" y="75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69" y="65"/>
                  </a:lnTo>
                  <a:lnTo>
                    <a:pt x="169" y="65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0" y="61"/>
                  </a:lnTo>
                  <a:lnTo>
                    <a:pt x="170" y="61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172" y="55"/>
                  </a:lnTo>
                  <a:lnTo>
                    <a:pt x="172" y="55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5" y="51"/>
                  </a:lnTo>
                  <a:lnTo>
                    <a:pt x="175" y="51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80" y="39"/>
                  </a:lnTo>
                  <a:lnTo>
                    <a:pt x="180" y="39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2" y="35"/>
                  </a:lnTo>
                  <a:lnTo>
                    <a:pt x="182" y="35"/>
                  </a:lnTo>
                  <a:lnTo>
                    <a:pt x="183" y="31"/>
                  </a:lnTo>
                  <a:lnTo>
                    <a:pt x="183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6" y="27"/>
                  </a:lnTo>
                  <a:lnTo>
                    <a:pt x="186" y="27"/>
                  </a:lnTo>
                  <a:lnTo>
                    <a:pt x="187" y="26"/>
                  </a:lnTo>
                  <a:lnTo>
                    <a:pt x="187" y="26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1" y="23"/>
                  </a:lnTo>
                  <a:lnTo>
                    <a:pt x="191" y="23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3" y="21"/>
                  </a:lnTo>
                  <a:lnTo>
                    <a:pt x="193" y="21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5" y="18"/>
                  </a:lnTo>
                  <a:lnTo>
                    <a:pt x="195" y="18"/>
                  </a:lnTo>
                  <a:lnTo>
                    <a:pt x="196" y="17"/>
                  </a:lnTo>
                  <a:lnTo>
                    <a:pt x="196" y="17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200" y="17"/>
                  </a:lnTo>
                  <a:lnTo>
                    <a:pt x="200" y="17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3" y="20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5" y="22"/>
                  </a:lnTo>
                  <a:lnTo>
                    <a:pt x="207" y="24"/>
                  </a:lnTo>
                  <a:lnTo>
                    <a:pt x="207" y="24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9" y="27"/>
                  </a:lnTo>
                  <a:lnTo>
                    <a:pt x="209" y="27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3" y="34"/>
                  </a:lnTo>
                  <a:lnTo>
                    <a:pt x="213" y="34"/>
                  </a:lnTo>
                  <a:lnTo>
                    <a:pt x="214" y="35"/>
                  </a:lnTo>
                  <a:lnTo>
                    <a:pt x="214" y="35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17" y="38"/>
                  </a:lnTo>
                  <a:lnTo>
                    <a:pt x="217" y="38"/>
                  </a:lnTo>
                  <a:lnTo>
                    <a:pt x="218" y="41"/>
                  </a:lnTo>
                  <a:lnTo>
                    <a:pt x="218" y="41"/>
                  </a:lnTo>
                  <a:lnTo>
                    <a:pt x="218" y="42"/>
                  </a:lnTo>
                  <a:lnTo>
                    <a:pt x="218" y="42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7"/>
                  </a:lnTo>
                  <a:lnTo>
                    <a:pt x="220" y="47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1"/>
                  </a:lnTo>
                  <a:lnTo>
                    <a:pt x="222" y="51"/>
                  </a:lnTo>
                  <a:lnTo>
                    <a:pt x="223" y="55"/>
                  </a:lnTo>
                  <a:lnTo>
                    <a:pt x="223" y="55"/>
                  </a:lnTo>
                  <a:lnTo>
                    <a:pt x="224" y="55"/>
                  </a:lnTo>
                  <a:lnTo>
                    <a:pt x="224" y="55"/>
                  </a:lnTo>
                  <a:lnTo>
                    <a:pt x="225" y="60"/>
                  </a:lnTo>
                  <a:lnTo>
                    <a:pt x="225" y="60"/>
                  </a:lnTo>
                  <a:lnTo>
                    <a:pt x="225" y="61"/>
                  </a:lnTo>
                  <a:lnTo>
                    <a:pt x="225" y="61"/>
                  </a:lnTo>
                  <a:lnTo>
                    <a:pt x="231" y="76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66" y="75"/>
                  </a:lnTo>
                  <a:lnTo>
                    <a:pt x="166" y="75"/>
                  </a:lnTo>
                  <a:close/>
                  <a:moveTo>
                    <a:pt x="166" y="90"/>
                  </a:moveTo>
                  <a:lnTo>
                    <a:pt x="231" y="90"/>
                  </a:lnTo>
                  <a:lnTo>
                    <a:pt x="235" y="90"/>
                  </a:lnTo>
                  <a:lnTo>
                    <a:pt x="235" y="90"/>
                  </a:lnTo>
                  <a:lnTo>
                    <a:pt x="238" y="105"/>
                  </a:lnTo>
                  <a:lnTo>
                    <a:pt x="241" y="119"/>
                  </a:lnTo>
                  <a:lnTo>
                    <a:pt x="243" y="132"/>
                  </a:lnTo>
                  <a:lnTo>
                    <a:pt x="244" y="142"/>
                  </a:lnTo>
                  <a:lnTo>
                    <a:pt x="243" y="142"/>
                  </a:lnTo>
                  <a:lnTo>
                    <a:pt x="243" y="142"/>
                  </a:lnTo>
                  <a:lnTo>
                    <a:pt x="244" y="163"/>
                  </a:lnTo>
                  <a:lnTo>
                    <a:pt x="244" y="434"/>
                  </a:lnTo>
                  <a:lnTo>
                    <a:pt x="153" y="434"/>
                  </a:lnTo>
                  <a:lnTo>
                    <a:pt x="153" y="163"/>
                  </a:lnTo>
                  <a:lnTo>
                    <a:pt x="153" y="163"/>
                  </a:lnTo>
                  <a:lnTo>
                    <a:pt x="154" y="142"/>
                  </a:lnTo>
                  <a:lnTo>
                    <a:pt x="153" y="142"/>
                  </a:lnTo>
                  <a:lnTo>
                    <a:pt x="153" y="142"/>
                  </a:lnTo>
                  <a:lnTo>
                    <a:pt x="154" y="132"/>
                  </a:lnTo>
                  <a:lnTo>
                    <a:pt x="155" y="119"/>
                  </a:lnTo>
                  <a:lnTo>
                    <a:pt x="158" y="105"/>
                  </a:lnTo>
                  <a:lnTo>
                    <a:pt x="162" y="90"/>
                  </a:lnTo>
                  <a:lnTo>
                    <a:pt x="166" y="90"/>
                  </a:lnTo>
                  <a:close/>
                  <a:moveTo>
                    <a:pt x="22" y="378"/>
                  </a:moveTo>
                  <a:lnTo>
                    <a:pt x="22" y="378"/>
                  </a:lnTo>
                  <a:lnTo>
                    <a:pt x="28" y="373"/>
                  </a:lnTo>
                  <a:lnTo>
                    <a:pt x="28" y="373"/>
                  </a:lnTo>
                  <a:lnTo>
                    <a:pt x="46" y="361"/>
                  </a:lnTo>
                  <a:lnTo>
                    <a:pt x="62" y="347"/>
                  </a:lnTo>
                  <a:lnTo>
                    <a:pt x="78" y="333"/>
                  </a:lnTo>
                  <a:lnTo>
                    <a:pt x="92" y="317"/>
                  </a:lnTo>
                  <a:lnTo>
                    <a:pt x="105" y="298"/>
                  </a:lnTo>
                  <a:lnTo>
                    <a:pt x="117" y="280"/>
                  </a:lnTo>
                  <a:lnTo>
                    <a:pt x="127" y="260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5" y="252"/>
                  </a:lnTo>
                  <a:lnTo>
                    <a:pt x="132" y="263"/>
                  </a:lnTo>
                  <a:lnTo>
                    <a:pt x="129" y="273"/>
                  </a:lnTo>
                  <a:lnTo>
                    <a:pt x="125" y="284"/>
                  </a:lnTo>
                  <a:lnTo>
                    <a:pt x="121" y="295"/>
                  </a:lnTo>
                  <a:lnTo>
                    <a:pt x="115" y="305"/>
                  </a:lnTo>
                  <a:lnTo>
                    <a:pt x="109" y="314"/>
                  </a:lnTo>
                  <a:lnTo>
                    <a:pt x="102" y="323"/>
                  </a:lnTo>
                  <a:lnTo>
                    <a:pt x="95" y="333"/>
                  </a:lnTo>
                  <a:lnTo>
                    <a:pt x="86" y="341"/>
                  </a:lnTo>
                  <a:lnTo>
                    <a:pt x="76" y="349"/>
                  </a:lnTo>
                  <a:lnTo>
                    <a:pt x="67" y="357"/>
                  </a:lnTo>
                  <a:lnTo>
                    <a:pt x="56" y="364"/>
                  </a:lnTo>
                  <a:lnTo>
                    <a:pt x="45" y="371"/>
                  </a:lnTo>
                  <a:lnTo>
                    <a:pt x="33" y="377"/>
                  </a:lnTo>
                  <a:lnTo>
                    <a:pt x="21" y="382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4"/>
                  </a:lnTo>
                  <a:lnTo>
                    <a:pt x="19" y="384"/>
                  </a:lnTo>
                  <a:lnTo>
                    <a:pt x="20" y="380"/>
                  </a:lnTo>
                  <a:lnTo>
                    <a:pt x="22" y="378"/>
                  </a:lnTo>
                  <a:lnTo>
                    <a:pt x="22" y="378"/>
                  </a:lnTo>
                  <a:close/>
                  <a:moveTo>
                    <a:pt x="15" y="428"/>
                  </a:moveTo>
                  <a:lnTo>
                    <a:pt x="15" y="428"/>
                  </a:lnTo>
                  <a:lnTo>
                    <a:pt x="15" y="418"/>
                  </a:lnTo>
                  <a:lnTo>
                    <a:pt x="16" y="409"/>
                  </a:lnTo>
                  <a:lnTo>
                    <a:pt x="18" y="403"/>
                  </a:lnTo>
                  <a:lnTo>
                    <a:pt x="19" y="401"/>
                  </a:lnTo>
                  <a:lnTo>
                    <a:pt x="21" y="400"/>
                  </a:lnTo>
                  <a:lnTo>
                    <a:pt x="21" y="400"/>
                  </a:lnTo>
                  <a:lnTo>
                    <a:pt x="27" y="395"/>
                  </a:lnTo>
                  <a:lnTo>
                    <a:pt x="27" y="395"/>
                  </a:lnTo>
                  <a:lnTo>
                    <a:pt x="46" y="386"/>
                  </a:lnTo>
                  <a:lnTo>
                    <a:pt x="64" y="375"/>
                  </a:lnTo>
                  <a:lnTo>
                    <a:pt x="82" y="364"/>
                  </a:lnTo>
                  <a:lnTo>
                    <a:pt x="97" y="351"/>
                  </a:lnTo>
                  <a:lnTo>
                    <a:pt x="110" y="337"/>
                  </a:lnTo>
                  <a:lnTo>
                    <a:pt x="121" y="322"/>
                  </a:lnTo>
                  <a:lnTo>
                    <a:pt x="130" y="306"/>
                  </a:lnTo>
                  <a:lnTo>
                    <a:pt x="139" y="290"/>
                  </a:lnTo>
                  <a:lnTo>
                    <a:pt x="139" y="434"/>
                  </a:lnTo>
                  <a:lnTo>
                    <a:pt x="139" y="436"/>
                  </a:lnTo>
                  <a:lnTo>
                    <a:pt x="125" y="436"/>
                  </a:lnTo>
                  <a:lnTo>
                    <a:pt x="125" y="436"/>
                  </a:lnTo>
                  <a:lnTo>
                    <a:pt x="125" y="425"/>
                  </a:lnTo>
                  <a:lnTo>
                    <a:pt x="123" y="413"/>
                  </a:lnTo>
                  <a:lnTo>
                    <a:pt x="121" y="401"/>
                  </a:lnTo>
                  <a:lnTo>
                    <a:pt x="116" y="391"/>
                  </a:lnTo>
                  <a:lnTo>
                    <a:pt x="112" y="382"/>
                  </a:lnTo>
                  <a:lnTo>
                    <a:pt x="106" y="375"/>
                  </a:lnTo>
                  <a:lnTo>
                    <a:pt x="103" y="373"/>
                  </a:lnTo>
                  <a:lnTo>
                    <a:pt x="99" y="371"/>
                  </a:lnTo>
                  <a:lnTo>
                    <a:pt x="96" y="369"/>
                  </a:lnTo>
                  <a:lnTo>
                    <a:pt x="91" y="369"/>
                  </a:lnTo>
                  <a:lnTo>
                    <a:pt x="91" y="369"/>
                  </a:lnTo>
                  <a:lnTo>
                    <a:pt x="87" y="369"/>
                  </a:lnTo>
                  <a:lnTo>
                    <a:pt x="83" y="371"/>
                  </a:lnTo>
                  <a:lnTo>
                    <a:pt x="79" y="373"/>
                  </a:lnTo>
                  <a:lnTo>
                    <a:pt x="76" y="375"/>
                  </a:lnTo>
                  <a:lnTo>
                    <a:pt x="71" y="382"/>
                  </a:lnTo>
                  <a:lnTo>
                    <a:pt x="65" y="391"/>
                  </a:lnTo>
                  <a:lnTo>
                    <a:pt x="62" y="401"/>
                  </a:lnTo>
                  <a:lnTo>
                    <a:pt x="60" y="413"/>
                  </a:lnTo>
                  <a:lnTo>
                    <a:pt x="58" y="425"/>
                  </a:lnTo>
                  <a:lnTo>
                    <a:pt x="57" y="436"/>
                  </a:lnTo>
                  <a:lnTo>
                    <a:pt x="15" y="436"/>
                  </a:lnTo>
                  <a:lnTo>
                    <a:pt x="15" y="436"/>
                  </a:lnTo>
                  <a:lnTo>
                    <a:pt x="15" y="428"/>
                  </a:lnTo>
                  <a:lnTo>
                    <a:pt x="15" y="428"/>
                  </a:lnTo>
                  <a:close/>
                  <a:moveTo>
                    <a:pt x="111" y="436"/>
                  </a:moveTo>
                  <a:lnTo>
                    <a:pt x="72" y="436"/>
                  </a:lnTo>
                  <a:lnTo>
                    <a:pt x="72" y="436"/>
                  </a:lnTo>
                  <a:lnTo>
                    <a:pt x="72" y="426"/>
                  </a:lnTo>
                  <a:lnTo>
                    <a:pt x="74" y="416"/>
                  </a:lnTo>
                  <a:lnTo>
                    <a:pt x="75" y="406"/>
                  </a:lnTo>
                  <a:lnTo>
                    <a:pt x="78" y="399"/>
                  </a:lnTo>
                  <a:lnTo>
                    <a:pt x="81" y="392"/>
                  </a:lnTo>
                  <a:lnTo>
                    <a:pt x="84" y="388"/>
                  </a:lnTo>
                  <a:lnTo>
                    <a:pt x="87" y="385"/>
                  </a:lnTo>
                  <a:lnTo>
                    <a:pt x="91" y="384"/>
                  </a:lnTo>
                  <a:lnTo>
                    <a:pt x="91" y="384"/>
                  </a:lnTo>
                  <a:lnTo>
                    <a:pt x="95" y="385"/>
                  </a:lnTo>
                  <a:lnTo>
                    <a:pt x="99" y="388"/>
                  </a:lnTo>
                  <a:lnTo>
                    <a:pt x="102" y="392"/>
                  </a:lnTo>
                  <a:lnTo>
                    <a:pt x="104" y="399"/>
                  </a:lnTo>
                  <a:lnTo>
                    <a:pt x="108" y="406"/>
                  </a:lnTo>
                  <a:lnTo>
                    <a:pt x="109" y="416"/>
                  </a:lnTo>
                  <a:lnTo>
                    <a:pt x="111" y="426"/>
                  </a:lnTo>
                  <a:lnTo>
                    <a:pt x="111" y="436"/>
                  </a:lnTo>
                  <a:lnTo>
                    <a:pt x="111" y="436"/>
                  </a:lnTo>
                  <a:close/>
                  <a:moveTo>
                    <a:pt x="111" y="460"/>
                  </a:moveTo>
                  <a:lnTo>
                    <a:pt x="72" y="460"/>
                  </a:lnTo>
                  <a:lnTo>
                    <a:pt x="72" y="460"/>
                  </a:lnTo>
                  <a:lnTo>
                    <a:pt x="72" y="450"/>
                  </a:lnTo>
                  <a:lnTo>
                    <a:pt x="111" y="450"/>
                  </a:lnTo>
                  <a:lnTo>
                    <a:pt x="111" y="450"/>
                  </a:lnTo>
                  <a:lnTo>
                    <a:pt x="111" y="460"/>
                  </a:lnTo>
                  <a:lnTo>
                    <a:pt x="111" y="460"/>
                  </a:lnTo>
                  <a:close/>
                  <a:moveTo>
                    <a:pt x="153" y="461"/>
                  </a:moveTo>
                  <a:lnTo>
                    <a:pt x="153" y="461"/>
                  </a:lnTo>
                  <a:lnTo>
                    <a:pt x="152" y="448"/>
                  </a:lnTo>
                  <a:lnTo>
                    <a:pt x="153" y="448"/>
                  </a:lnTo>
                  <a:lnTo>
                    <a:pt x="244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4" y="461"/>
                  </a:lnTo>
                  <a:lnTo>
                    <a:pt x="153" y="461"/>
                  </a:lnTo>
                  <a:close/>
                  <a:moveTo>
                    <a:pt x="325" y="460"/>
                  </a:moveTo>
                  <a:lnTo>
                    <a:pt x="286" y="460"/>
                  </a:lnTo>
                  <a:lnTo>
                    <a:pt x="286" y="460"/>
                  </a:lnTo>
                  <a:lnTo>
                    <a:pt x="285" y="450"/>
                  </a:lnTo>
                  <a:lnTo>
                    <a:pt x="325" y="450"/>
                  </a:lnTo>
                  <a:lnTo>
                    <a:pt x="325" y="450"/>
                  </a:lnTo>
                  <a:lnTo>
                    <a:pt x="325" y="460"/>
                  </a:lnTo>
                  <a:lnTo>
                    <a:pt x="325" y="460"/>
                  </a:lnTo>
                  <a:close/>
                  <a:moveTo>
                    <a:pt x="286" y="436"/>
                  </a:moveTo>
                  <a:lnTo>
                    <a:pt x="286" y="436"/>
                  </a:lnTo>
                  <a:lnTo>
                    <a:pt x="286" y="426"/>
                  </a:lnTo>
                  <a:lnTo>
                    <a:pt x="288" y="416"/>
                  </a:lnTo>
                  <a:lnTo>
                    <a:pt x="289" y="406"/>
                  </a:lnTo>
                  <a:lnTo>
                    <a:pt x="292" y="399"/>
                  </a:lnTo>
                  <a:lnTo>
                    <a:pt x="294" y="392"/>
                  </a:lnTo>
                  <a:lnTo>
                    <a:pt x="298" y="388"/>
                  </a:lnTo>
                  <a:lnTo>
                    <a:pt x="301" y="385"/>
                  </a:lnTo>
                  <a:lnTo>
                    <a:pt x="305" y="384"/>
                  </a:lnTo>
                  <a:lnTo>
                    <a:pt x="305" y="384"/>
                  </a:lnTo>
                  <a:lnTo>
                    <a:pt x="308" y="385"/>
                  </a:lnTo>
                  <a:lnTo>
                    <a:pt x="313" y="388"/>
                  </a:lnTo>
                  <a:lnTo>
                    <a:pt x="316" y="392"/>
                  </a:lnTo>
                  <a:lnTo>
                    <a:pt x="318" y="399"/>
                  </a:lnTo>
                  <a:lnTo>
                    <a:pt x="320" y="406"/>
                  </a:lnTo>
                  <a:lnTo>
                    <a:pt x="322" y="416"/>
                  </a:lnTo>
                  <a:lnTo>
                    <a:pt x="325" y="426"/>
                  </a:lnTo>
                  <a:lnTo>
                    <a:pt x="325" y="436"/>
                  </a:lnTo>
                  <a:lnTo>
                    <a:pt x="286" y="436"/>
                  </a:lnTo>
                  <a:close/>
                  <a:moveTo>
                    <a:pt x="339" y="436"/>
                  </a:moveTo>
                  <a:lnTo>
                    <a:pt x="339" y="436"/>
                  </a:lnTo>
                  <a:lnTo>
                    <a:pt x="339" y="425"/>
                  </a:lnTo>
                  <a:lnTo>
                    <a:pt x="337" y="413"/>
                  </a:lnTo>
                  <a:lnTo>
                    <a:pt x="334" y="401"/>
                  </a:lnTo>
                  <a:lnTo>
                    <a:pt x="330" y="391"/>
                  </a:lnTo>
                  <a:lnTo>
                    <a:pt x="326" y="382"/>
                  </a:lnTo>
                  <a:lnTo>
                    <a:pt x="320" y="375"/>
                  </a:lnTo>
                  <a:lnTo>
                    <a:pt x="317" y="373"/>
                  </a:lnTo>
                  <a:lnTo>
                    <a:pt x="313" y="371"/>
                  </a:lnTo>
                  <a:lnTo>
                    <a:pt x="310" y="369"/>
                  </a:lnTo>
                  <a:lnTo>
                    <a:pt x="305" y="369"/>
                  </a:lnTo>
                  <a:lnTo>
                    <a:pt x="305" y="369"/>
                  </a:lnTo>
                  <a:lnTo>
                    <a:pt x="301" y="369"/>
                  </a:lnTo>
                  <a:lnTo>
                    <a:pt x="297" y="371"/>
                  </a:lnTo>
                  <a:lnTo>
                    <a:pt x="293" y="373"/>
                  </a:lnTo>
                  <a:lnTo>
                    <a:pt x="290" y="375"/>
                  </a:lnTo>
                  <a:lnTo>
                    <a:pt x="285" y="382"/>
                  </a:lnTo>
                  <a:lnTo>
                    <a:pt x="279" y="391"/>
                  </a:lnTo>
                  <a:lnTo>
                    <a:pt x="276" y="401"/>
                  </a:lnTo>
                  <a:lnTo>
                    <a:pt x="274" y="413"/>
                  </a:lnTo>
                  <a:lnTo>
                    <a:pt x="272" y="425"/>
                  </a:lnTo>
                  <a:lnTo>
                    <a:pt x="271" y="436"/>
                  </a:lnTo>
                  <a:lnTo>
                    <a:pt x="258" y="436"/>
                  </a:lnTo>
                  <a:lnTo>
                    <a:pt x="258" y="434"/>
                  </a:lnTo>
                  <a:lnTo>
                    <a:pt x="258" y="292"/>
                  </a:lnTo>
                  <a:lnTo>
                    <a:pt x="258" y="292"/>
                  </a:lnTo>
                  <a:lnTo>
                    <a:pt x="266" y="308"/>
                  </a:lnTo>
                  <a:lnTo>
                    <a:pt x="276" y="323"/>
                  </a:lnTo>
                  <a:lnTo>
                    <a:pt x="288" y="337"/>
                  </a:lnTo>
                  <a:lnTo>
                    <a:pt x="301" y="351"/>
                  </a:lnTo>
                  <a:lnTo>
                    <a:pt x="316" y="364"/>
                  </a:lnTo>
                  <a:lnTo>
                    <a:pt x="332" y="376"/>
                  </a:lnTo>
                  <a:lnTo>
                    <a:pt x="351" y="386"/>
                  </a:lnTo>
                  <a:lnTo>
                    <a:pt x="370" y="395"/>
                  </a:lnTo>
                  <a:lnTo>
                    <a:pt x="375" y="400"/>
                  </a:lnTo>
                  <a:lnTo>
                    <a:pt x="375" y="400"/>
                  </a:lnTo>
                  <a:lnTo>
                    <a:pt x="379" y="403"/>
                  </a:lnTo>
                  <a:lnTo>
                    <a:pt x="381" y="409"/>
                  </a:lnTo>
                  <a:lnTo>
                    <a:pt x="382" y="418"/>
                  </a:lnTo>
                  <a:lnTo>
                    <a:pt x="382" y="427"/>
                  </a:lnTo>
                  <a:lnTo>
                    <a:pt x="382" y="427"/>
                  </a:lnTo>
                  <a:lnTo>
                    <a:pt x="382" y="436"/>
                  </a:lnTo>
                  <a:lnTo>
                    <a:pt x="339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313238" y="3270250"/>
              <a:ext cx="106363" cy="34925"/>
            </a:xfrm>
            <a:custGeom>
              <a:avLst/>
              <a:gdLst>
                <a:gd name="T0" fmla="*/ 13 w 67"/>
                <a:gd name="T1" fmla="*/ 20 h 22"/>
                <a:gd name="T2" fmla="*/ 13 w 67"/>
                <a:gd name="T3" fmla="*/ 20 h 22"/>
                <a:gd name="T4" fmla="*/ 15 w 67"/>
                <a:gd name="T5" fmla="*/ 18 h 22"/>
                <a:gd name="T6" fmla="*/ 20 w 67"/>
                <a:gd name="T7" fmla="*/ 16 h 22"/>
                <a:gd name="T8" fmla="*/ 26 w 67"/>
                <a:gd name="T9" fmla="*/ 15 h 22"/>
                <a:gd name="T10" fmla="*/ 33 w 67"/>
                <a:gd name="T11" fmla="*/ 14 h 22"/>
                <a:gd name="T12" fmla="*/ 33 w 67"/>
                <a:gd name="T13" fmla="*/ 14 h 22"/>
                <a:gd name="T14" fmla="*/ 41 w 67"/>
                <a:gd name="T15" fmla="*/ 15 h 22"/>
                <a:gd name="T16" fmla="*/ 46 w 67"/>
                <a:gd name="T17" fmla="*/ 16 h 22"/>
                <a:gd name="T18" fmla="*/ 52 w 67"/>
                <a:gd name="T19" fmla="*/ 18 h 22"/>
                <a:gd name="T20" fmla="*/ 54 w 67"/>
                <a:gd name="T21" fmla="*/ 20 h 22"/>
                <a:gd name="T22" fmla="*/ 54 w 67"/>
                <a:gd name="T23" fmla="*/ 20 h 22"/>
                <a:gd name="T24" fmla="*/ 57 w 67"/>
                <a:gd name="T25" fmla="*/ 22 h 22"/>
                <a:gd name="T26" fmla="*/ 59 w 67"/>
                <a:gd name="T27" fmla="*/ 22 h 22"/>
                <a:gd name="T28" fmla="*/ 59 w 67"/>
                <a:gd name="T29" fmla="*/ 22 h 22"/>
                <a:gd name="T30" fmla="*/ 62 w 67"/>
                <a:gd name="T31" fmla="*/ 22 h 22"/>
                <a:gd name="T32" fmla="*/ 65 w 67"/>
                <a:gd name="T33" fmla="*/ 20 h 22"/>
                <a:gd name="T34" fmla="*/ 65 w 67"/>
                <a:gd name="T35" fmla="*/ 20 h 22"/>
                <a:gd name="T36" fmla="*/ 66 w 67"/>
                <a:gd name="T37" fmla="*/ 18 h 22"/>
                <a:gd name="T38" fmla="*/ 67 w 67"/>
                <a:gd name="T39" fmla="*/ 16 h 22"/>
                <a:gd name="T40" fmla="*/ 66 w 67"/>
                <a:gd name="T41" fmla="*/ 13 h 22"/>
                <a:gd name="T42" fmla="*/ 65 w 67"/>
                <a:gd name="T43" fmla="*/ 10 h 22"/>
                <a:gd name="T44" fmla="*/ 65 w 67"/>
                <a:gd name="T45" fmla="*/ 10 h 22"/>
                <a:gd name="T46" fmla="*/ 59 w 67"/>
                <a:gd name="T47" fmla="*/ 6 h 22"/>
                <a:gd name="T48" fmla="*/ 52 w 67"/>
                <a:gd name="T49" fmla="*/ 3 h 22"/>
                <a:gd name="T50" fmla="*/ 43 w 67"/>
                <a:gd name="T51" fmla="*/ 1 h 22"/>
                <a:gd name="T52" fmla="*/ 33 w 67"/>
                <a:gd name="T53" fmla="*/ 0 h 22"/>
                <a:gd name="T54" fmla="*/ 33 w 67"/>
                <a:gd name="T55" fmla="*/ 0 h 22"/>
                <a:gd name="T56" fmla="*/ 24 w 67"/>
                <a:gd name="T57" fmla="*/ 1 h 22"/>
                <a:gd name="T58" fmla="*/ 15 w 67"/>
                <a:gd name="T59" fmla="*/ 3 h 22"/>
                <a:gd name="T60" fmla="*/ 7 w 67"/>
                <a:gd name="T61" fmla="*/ 6 h 22"/>
                <a:gd name="T62" fmla="*/ 2 w 67"/>
                <a:gd name="T63" fmla="*/ 10 h 22"/>
                <a:gd name="T64" fmla="*/ 2 w 67"/>
                <a:gd name="T65" fmla="*/ 10 h 22"/>
                <a:gd name="T66" fmla="*/ 1 w 67"/>
                <a:gd name="T67" fmla="*/ 13 h 22"/>
                <a:gd name="T68" fmla="*/ 0 w 67"/>
                <a:gd name="T69" fmla="*/ 16 h 22"/>
                <a:gd name="T70" fmla="*/ 1 w 67"/>
                <a:gd name="T71" fmla="*/ 18 h 22"/>
                <a:gd name="T72" fmla="*/ 2 w 67"/>
                <a:gd name="T73" fmla="*/ 20 h 22"/>
                <a:gd name="T74" fmla="*/ 2 w 67"/>
                <a:gd name="T75" fmla="*/ 20 h 22"/>
                <a:gd name="T76" fmla="*/ 5 w 67"/>
                <a:gd name="T77" fmla="*/ 22 h 22"/>
                <a:gd name="T78" fmla="*/ 7 w 67"/>
                <a:gd name="T79" fmla="*/ 22 h 22"/>
                <a:gd name="T80" fmla="*/ 10 w 67"/>
                <a:gd name="T81" fmla="*/ 21 h 22"/>
                <a:gd name="T82" fmla="*/ 13 w 67"/>
                <a:gd name="T83" fmla="*/ 20 h 22"/>
                <a:gd name="T84" fmla="*/ 13 w 67"/>
                <a:gd name="T8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" h="22">
                  <a:moveTo>
                    <a:pt x="13" y="20"/>
                  </a:moveTo>
                  <a:lnTo>
                    <a:pt x="13" y="20"/>
                  </a:lnTo>
                  <a:lnTo>
                    <a:pt x="15" y="18"/>
                  </a:lnTo>
                  <a:lnTo>
                    <a:pt x="20" y="16"/>
                  </a:lnTo>
                  <a:lnTo>
                    <a:pt x="26" y="15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41" y="15"/>
                  </a:lnTo>
                  <a:lnTo>
                    <a:pt x="46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7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2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6" y="18"/>
                  </a:lnTo>
                  <a:lnTo>
                    <a:pt x="67" y="16"/>
                  </a:lnTo>
                  <a:lnTo>
                    <a:pt x="66" y="13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3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4" y="1"/>
                  </a:lnTo>
                  <a:lnTo>
                    <a:pt x="15" y="3"/>
                  </a:lnTo>
                  <a:lnTo>
                    <a:pt x="7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10" y="21"/>
                  </a:lnTo>
                  <a:lnTo>
                    <a:pt x="13" y="20"/>
                  </a:lnTo>
                  <a:lnTo>
                    <a:pt x="1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1" name="Freeform 70"/>
          <p:cNvSpPr>
            <a:spLocks noEditPoints="1"/>
          </p:cNvSpPr>
          <p:nvPr/>
        </p:nvSpPr>
        <p:spPr bwMode="auto">
          <a:xfrm>
            <a:off x="9064832" y="2549236"/>
            <a:ext cx="615536" cy="559918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rgbClr val="C35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71"/>
          <p:cNvSpPr>
            <a:spLocks noEditPoints="1"/>
          </p:cNvSpPr>
          <p:nvPr/>
        </p:nvSpPr>
        <p:spPr bwMode="auto">
          <a:xfrm>
            <a:off x="2627200" y="2541822"/>
            <a:ext cx="384400" cy="574746"/>
          </a:xfrm>
          <a:custGeom>
            <a:avLst/>
            <a:gdLst>
              <a:gd name="T0" fmla="*/ 303 w 311"/>
              <a:gd name="T1" fmla="*/ 227 h 465"/>
              <a:gd name="T2" fmla="*/ 264 w 311"/>
              <a:gd name="T3" fmla="*/ 169 h 465"/>
              <a:gd name="T4" fmla="*/ 201 w 311"/>
              <a:gd name="T5" fmla="*/ 141 h 465"/>
              <a:gd name="T6" fmla="*/ 171 w 311"/>
              <a:gd name="T7" fmla="*/ 121 h 465"/>
              <a:gd name="T8" fmla="*/ 164 w 311"/>
              <a:gd name="T9" fmla="*/ 55 h 465"/>
              <a:gd name="T10" fmla="*/ 97 w 311"/>
              <a:gd name="T11" fmla="*/ 70 h 465"/>
              <a:gd name="T12" fmla="*/ 99 w 311"/>
              <a:gd name="T13" fmla="*/ 240 h 465"/>
              <a:gd name="T14" fmla="*/ 106 w 311"/>
              <a:gd name="T15" fmla="*/ 279 h 465"/>
              <a:gd name="T16" fmla="*/ 145 w 311"/>
              <a:gd name="T17" fmla="*/ 290 h 465"/>
              <a:gd name="T18" fmla="*/ 155 w 311"/>
              <a:gd name="T19" fmla="*/ 252 h 465"/>
              <a:gd name="T20" fmla="*/ 171 w 311"/>
              <a:gd name="T21" fmla="*/ 231 h 465"/>
              <a:gd name="T22" fmla="*/ 189 w 311"/>
              <a:gd name="T23" fmla="*/ 195 h 465"/>
              <a:gd name="T24" fmla="*/ 212 w 311"/>
              <a:gd name="T25" fmla="*/ 192 h 465"/>
              <a:gd name="T26" fmla="*/ 243 w 311"/>
              <a:gd name="T27" fmla="*/ 244 h 465"/>
              <a:gd name="T28" fmla="*/ 239 w 311"/>
              <a:gd name="T29" fmla="*/ 325 h 465"/>
              <a:gd name="T30" fmla="*/ 208 w 311"/>
              <a:gd name="T31" fmla="*/ 363 h 465"/>
              <a:gd name="T32" fmla="*/ 200 w 311"/>
              <a:gd name="T33" fmla="*/ 360 h 465"/>
              <a:gd name="T34" fmla="*/ 53 w 311"/>
              <a:gd name="T35" fmla="*/ 343 h 465"/>
              <a:gd name="T36" fmla="*/ 76 w 311"/>
              <a:gd name="T37" fmla="*/ 393 h 465"/>
              <a:gd name="T38" fmla="*/ 18 w 311"/>
              <a:gd name="T39" fmla="*/ 419 h 465"/>
              <a:gd name="T40" fmla="*/ 0 w 311"/>
              <a:gd name="T41" fmla="*/ 465 h 465"/>
              <a:gd name="T42" fmla="*/ 243 w 311"/>
              <a:gd name="T43" fmla="*/ 424 h 465"/>
              <a:gd name="T44" fmla="*/ 234 w 311"/>
              <a:gd name="T45" fmla="*/ 405 h 465"/>
              <a:gd name="T46" fmla="*/ 281 w 311"/>
              <a:gd name="T47" fmla="*/ 367 h 465"/>
              <a:gd name="T48" fmla="*/ 308 w 311"/>
              <a:gd name="T49" fmla="*/ 311 h 465"/>
              <a:gd name="T50" fmla="*/ 149 w 311"/>
              <a:gd name="T51" fmla="*/ 15 h 465"/>
              <a:gd name="T52" fmla="*/ 112 w 311"/>
              <a:gd name="T53" fmla="*/ 78 h 465"/>
              <a:gd name="T54" fmla="*/ 129 w 311"/>
              <a:gd name="T55" fmla="*/ 375 h 465"/>
              <a:gd name="T56" fmla="*/ 157 w 311"/>
              <a:gd name="T57" fmla="*/ 123 h 465"/>
              <a:gd name="T58" fmla="*/ 134 w 311"/>
              <a:gd name="T59" fmla="*/ 146 h 465"/>
              <a:gd name="T60" fmla="*/ 137 w 311"/>
              <a:gd name="T61" fmla="*/ 173 h 465"/>
              <a:gd name="T62" fmla="*/ 156 w 311"/>
              <a:gd name="T63" fmla="*/ 217 h 465"/>
              <a:gd name="T64" fmla="*/ 187 w 311"/>
              <a:gd name="T65" fmla="*/ 170 h 465"/>
              <a:gd name="T66" fmla="*/ 169 w 311"/>
              <a:gd name="T67" fmla="*/ 187 h 465"/>
              <a:gd name="T68" fmla="*/ 154 w 311"/>
              <a:gd name="T69" fmla="*/ 173 h 465"/>
              <a:gd name="T70" fmla="*/ 147 w 311"/>
              <a:gd name="T71" fmla="*/ 152 h 465"/>
              <a:gd name="T72" fmla="*/ 165 w 311"/>
              <a:gd name="T73" fmla="*/ 135 h 465"/>
              <a:gd name="T74" fmla="*/ 185 w 311"/>
              <a:gd name="T75" fmla="*/ 142 h 465"/>
              <a:gd name="T76" fmla="*/ 120 w 311"/>
              <a:gd name="T77" fmla="*/ 276 h 465"/>
              <a:gd name="T78" fmla="*/ 114 w 311"/>
              <a:gd name="T79" fmla="*/ 239 h 465"/>
              <a:gd name="T80" fmla="*/ 260 w 311"/>
              <a:gd name="T81" fmla="*/ 257 h 465"/>
              <a:gd name="T82" fmla="*/ 230 w 311"/>
              <a:gd name="T83" fmla="*/ 189 h 465"/>
              <a:gd name="T84" fmla="*/ 203 w 311"/>
              <a:gd name="T85" fmla="*/ 176 h 465"/>
              <a:gd name="T86" fmla="*/ 206 w 311"/>
              <a:gd name="T87" fmla="*/ 157 h 465"/>
              <a:gd name="T88" fmla="*/ 234 w 311"/>
              <a:gd name="T89" fmla="*/ 164 h 465"/>
              <a:gd name="T90" fmla="*/ 277 w 311"/>
              <a:gd name="T91" fmla="*/ 205 h 465"/>
              <a:gd name="T92" fmla="*/ 297 w 311"/>
              <a:gd name="T93" fmla="*/ 266 h 465"/>
              <a:gd name="T94" fmla="*/ 292 w 311"/>
              <a:gd name="T95" fmla="*/ 318 h 465"/>
              <a:gd name="T96" fmla="*/ 264 w 311"/>
              <a:gd name="T97" fmla="*/ 366 h 465"/>
              <a:gd name="T98" fmla="*/ 219 w 311"/>
              <a:gd name="T99" fmla="*/ 397 h 465"/>
              <a:gd name="T100" fmla="*/ 214 w 311"/>
              <a:gd name="T101" fmla="*/ 376 h 465"/>
              <a:gd name="T102" fmla="*/ 246 w 311"/>
              <a:gd name="T103" fmla="*/ 346 h 465"/>
              <a:gd name="T104" fmla="*/ 170 w 311"/>
              <a:gd name="T105" fmla="*/ 370 h 465"/>
              <a:gd name="T106" fmla="*/ 186 w 311"/>
              <a:gd name="T107" fmla="*/ 365 h 465"/>
              <a:gd name="T108" fmla="*/ 170 w 311"/>
              <a:gd name="T109" fmla="*/ 370 h 465"/>
              <a:gd name="T110" fmla="*/ 193 w 311"/>
              <a:gd name="T111" fmla="*/ 391 h 465"/>
              <a:gd name="T112" fmla="*/ 185 w 311"/>
              <a:gd name="T113" fmla="*/ 398 h 465"/>
              <a:gd name="T114" fmla="*/ 179 w 311"/>
              <a:gd name="T115" fmla="*/ 388 h 465"/>
              <a:gd name="T116" fmla="*/ 14 w 311"/>
              <a:gd name="T117" fmla="*/ 434 h 465"/>
              <a:gd name="T118" fmla="*/ 235 w 311"/>
              <a:gd name="T119" fmla="*/ 451 h 465"/>
              <a:gd name="T120" fmla="*/ 185 w 311"/>
              <a:gd name="T121" fmla="*/ 412 h 465"/>
              <a:gd name="T122" fmla="*/ 221 w 311"/>
              <a:gd name="T123" fmla="*/ 433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1" h="465">
                <a:moveTo>
                  <a:pt x="311" y="278"/>
                </a:moveTo>
                <a:lnTo>
                  <a:pt x="311" y="278"/>
                </a:lnTo>
                <a:lnTo>
                  <a:pt x="311" y="265"/>
                </a:lnTo>
                <a:lnTo>
                  <a:pt x="309" y="252"/>
                </a:lnTo>
                <a:lnTo>
                  <a:pt x="307" y="239"/>
                </a:lnTo>
                <a:lnTo>
                  <a:pt x="303" y="227"/>
                </a:lnTo>
                <a:lnTo>
                  <a:pt x="299" y="216"/>
                </a:lnTo>
                <a:lnTo>
                  <a:pt x="293" y="205"/>
                </a:lnTo>
                <a:lnTo>
                  <a:pt x="287" y="195"/>
                </a:lnTo>
                <a:lnTo>
                  <a:pt x="280" y="185"/>
                </a:lnTo>
                <a:lnTo>
                  <a:pt x="273" y="176"/>
                </a:lnTo>
                <a:lnTo>
                  <a:pt x="264" y="169"/>
                </a:lnTo>
                <a:lnTo>
                  <a:pt x="255" y="161"/>
                </a:lnTo>
                <a:lnTo>
                  <a:pt x="246" y="155"/>
                </a:lnTo>
                <a:lnTo>
                  <a:pt x="235" y="149"/>
                </a:lnTo>
                <a:lnTo>
                  <a:pt x="224" y="145"/>
                </a:lnTo>
                <a:lnTo>
                  <a:pt x="213" y="143"/>
                </a:lnTo>
                <a:lnTo>
                  <a:pt x="201" y="141"/>
                </a:lnTo>
                <a:lnTo>
                  <a:pt x="201" y="141"/>
                </a:lnTo>
                <a:lnTo>
                  <a:pt x="196" y="133"/>
                </a:lnTo>
                <a:lnTo>
                  <a:pt x="189" y="127"/>
                </a:lnTo>
                <a:lnTo>
                  <a:pt x="181" y="122"/>
                </a:lnTo>
                <a:lnTo>
                  <a:pt x="175" y="121"/>
                </a:lnTo>
                <a:lnTo>
                  <a:pt x="171" y="121"/>
                </a:lnTo>
                <a:lnTo>
                  <a:pt x="171" y="79"/>
                </a:lnTo>
                <a:lnTo>
                  <a:pt x="164" y="79"/>
                </a:lnTo>
                <a:lnTo>
                  <a:pt x="164" y="70"/>
                </a:lnTo>
                <a:lnTo>
                  <a:pt x="167" y="70"/>
                </a:lnTo>
                <a:lnTo>
                  <a:pt x="167" y="55"/>
                </a:lnTo>
                <a:lnTo>
                  <a:pt x="164" y="55"/>
                </a:lnTo>
                <a:lnTo>
                  <a:pt x="164" y="0"/>
                </a:lnTo>
                <a:lnTo>
                  <a:pt x="97" y="0"/>
                </a:lnTo>
                <a:lnTo>
                  <a:pt x="97" y="55"/>
                </a:lnTo>
                <a:lnTo>
                  <a:pt x="94" y="55"/>
                </a:lnTo>
                <a:lnTo>
                  <a:pt x="94" y="70"/>
                </a:lnTo>
                <a:lnTo>
                  <a:pt x="97" y="70"/>
                </a:lnTo>
                <a:lnTo>
                  <a:pt x="97" y="79"/>
                </a:lnTo>
                <a:lnTo>
                  <a:pt x="90" y="79"/>
                </a:lnTo>
                <a:lnTo>
                  <a:pt x="90" y="231"/>
                </a:lnTo>
                <a:lnTo>
                  <a:pt x="99" y="231"/>
                </a:lnTo>
                <a:lnTo>
                  <a:pt x="99" y="240"/>
                </a:lnTo>
                <a:lnTo>
                  <a:pt x="99" y="240"/>
                </a:lnTo>
                <a:lnTo>
                  <a:pt x="100" y="245"/>
                </a:lnTo>
                <a:lnTo>
                  <a:pt x="103" y="250"/>
                </a:lnTo>
                <a:lnTo>
                  <a:pt x="103" y="250"/>
                </a:lnTo>
                <a:lnTo>
                  <a:pt x="106" y="252"/>
                </a:lnTo>
                <a:lnTo>
                  <a:pt x="106" y="279"/>
                </a:lnTo>
                <a:lnTo>
                  <a:pt x="106" y="279"/>
                </a:lnTo>
                <a:lnTo>
                  <a:pt x="107" y="283"/>
                </a:lnTo>
                <a:lnTo>
                  <a:pt x="110" y="286"/>
                </a:lnTo>
                <a:lnTo>
                  <a:pt x="112" y="290"/>
                </a:lnTo>
                <a:lnTo>
                  <a:pt x="116" y="290"/>
                </a:lnTo>
                <a:lnTo>
                  <a:pt x="145" y="290"/>
                </a:lnTo>
                <a:lnTo>
                  <a:pt x="145" y="290"/>
                </a:lnTo>
                <a:lnTo>
                  <a:pt x="149" y="290"/>
                </a:lnTo>
                <a:lnTo>
                  <a:pt x="152" y="286"/>
                </a:lnTo>
                <a:lnTo>
                  <a:pt x="154" y="283"/>
                </a:lnTo>
                <a:lnTo>
                  <a:pt x="155" y="279"/>
                </a:lnTo>
                <a:lnTo>
                  <a:pt x="155" y="252"/>
                </a:lnTo>
                <a:lnTo>
                  <a:pt x="155" y="252"/>
                </a:lnTo>
                <a:lnTo>
                  <a:pt x="158" y="250"/>
                </a:lnTo>
                <a:lnTo>
                  <a:pt x="158" y="250"/>
                </a:lnTo>
                <a:lnTo>
                  <a:pt x="160" y="245"/>
                </a:lnTo>
                <a:lnTo>
                  <a:pt x="161" y="240"/>
                </a:lnTo>
                <a:lnTo>
                  <a:pt x="161" y="231"/>
                </a:lnTo>
                <a:lnTo>
                  <a:pt x="171" y="231"/>
                </a:lnTo>
                <a:lnTo>
                  <a:pt x="171" y="219"/>
                </a:lnTo>
                <a:lnTo>
                  <a:pt x="171" y="219"/>
                </a:lnTo>
                <a:lnTo>
                  <a:pt x="178" y="208"/>
                </a:lnTo>
                <a:lnTo>
                  <a:pt x="182" y="202"/>
                </a:lnTo>
                <a:lnTo>
                  <a:pt x="186" y="198"/>
                </a:lnTo>
                <a:lnTo>
                  <a:pt x="189" y="195"/>
                </a:lnTo>
                <a:lnTo>
                  <a:pt x="194" y="192"/>
                </a:lnTo>
                <a:lnTo>
                  <a:pt x="198" y="191"/>
                </a:lnTo>
                <a:lnTo>
                  <a:pt x="203" y="191"/>
                </a:lnTo>
                <a:lnTo>
                  <a:pt x="203" y="191"/>
                </a:lnTo>
                <a:lnTo>
                  <a:pt x="208" y="191"/>
                </a:lnTo>
                <a:lnTo>
                  <a:pt x="212" y="192"/>
                </a:lnTo>
                <a:lnTo>
                  <a:pt x="215" y="195"/>
                </a:lnTo>
                <a:lnTo>
                  <a:pt x="220" y="198"/>
                </a:lnTo>
                <a:lnTo>
                  <a:pt x="227" y="205"/>
                </a:lnTo>
                <a:lnTo>
                  <a:pt x="234" y="216"/>
                </a:lnTo>
                <a:lnTo>
                  <a:pt x="239" y="229"/>
                </a:lnTo>
                <a:lnTo>
                  <a:pt x="243" y="244"/>
                </a:lnTo>
                <a:lnTo>
                  <a:pt x="246" y="260"/>
                </a:lnTo>
                <a:lnTo>
                  <a:pt x="247" y="278"/>
                </a:lnTo>
                <a:lnTo>
                  <a:pt x="247" y="278"/>
                </a:lnTo>
                <a:lnTo>
                  <a:pt x="246" y="295"/>
                </a:lnTo>
                <a:lnTo>
                  <a:pt x="243" y="311"/>
                </a:lnTo>
                <a:lnTo>
                  <a:pt x="239" y="325"/>
                </a:lnTo>
                <a:lnTo>
                  <a:pt x="234" y="338"/>
                </a:lnTo>
                <a:lnTo>
                  <a:pt x="227" y="349"/>
                </a:lnTo>
                <a:lnTo>
                  <a:pt x="220" y="357"/>
                </a:lnTo>
                <a:lnTo>
                  <a:pt x="215" y="360"/>
                </a:lnTo>
                <a:lnTo>
                  <a:pt x="212" y="362"/>
                </a:lnTo>
                <a:lnTo>
                  <a:pt x="208" y="363"/>
                </a:lnTo>
                <a:lnTo>
                  <a:pt x="203" y="364"/>
                </a:lnTo>
                <a:lnTo>
                  <a:pt x="203" y="364"/>
                </a:lnTo>
                <a:lnTo>
                  <a:pt x="203" y="364"/>
                </a:lnTo>
                <a:lnTo>
                  <a:pt x="203" y="364"/>
                </a:lnTo>
                <a:lnTo>
                  <a:pt x="201" y="363"/>
                </a:lnTo>
                <a:lnTo>
                  <a:pt x="200" y="360"/>
                </a:lnTo>
                <a:lnTo>
                  <a:pt x="198" y="353"/>
                </a:lnTo>
                <a:lnTo>
                  <a:pt x="198" y="343"/>
                </a:lnTo>
                <a:lnTo>
                  <a:pt x="215" y="343"/>
                </a:lnTo>
                <a:lnTo>
                  <a:pt x="215" y="329"/>
                </a:lnTo>
                <a:lnTo>
                  <a:pt x="53" y="329"/>
                </a:lnTo>
                <a:lnTo>
                  <a:pt x="53" y="343"/>
                </a:lnTo>
                <a:lnTo>
                  <a:pt x="156" y="343"/>
                </a:lnTo>
                <a:lnTo>
                  <a:pt x="156" y="370"/>
                </a:lnTo>
                <a:lnTo>
                  <a:pt x="144" y="370"/>
                </a:lnTo>
                <a:lnTo>
                  <a:pt x="144" y="360"/>
                </a:lnTo>
                <a:lnTo>
                  <a:pt x="76" y="360"/>
                </a:lnTo>
                <a:lnTo>
                  <a:pt x="76" y="393"/>
                </a:lnTo>
                <a:lnTo>
                  <a:pt x="144" y="393"/>
                </a:lnTo>
                <a:lnTo>
                  <a:pt x="144" y="384"/>
                </a:lnTo>
                <a:lnTo>
                  <a:pt x="156" y="384"/>
                </a:lnTo>
                <a:lnTo>
                  <a:pt x="156" y="419"/>
                </a:lnTo>
                <a:lnTo>
                  <a:pt x="18" y="419"/>
                </a:lnTo>
                <a:lnTo>
                  <a:pt x="18" y="419"/>
                </a:lnTo>
                <a:lnTo>
                  <a:pt x="11" y="420"/>
                </a:lnTo>
                <a:lnTo>
                  <a:pt x="6" y="424"/>
                </a:lnTo>
                <a:lnTo>
                  <a:pt x="3" y="428"/>
                </a:lnTo>
                <a:lnTo>
                  <a:pt x="2" y="430"/>
                </a:lnTo>
                <a:lnTo>
                  <a:pt x="0" y="433"/>
                </a:lnTo>
                <a:lnTo>
                  <a:pt x="0" y="465"/>
                </a:lnTo>
                <a:lnTo>
                  <a:pt x="249" y="465"/>
                </a:lnTo>
                <a:lnTo>
                  <a:pt x="249" y="433"/>
                </a:lnTo>
                <a:lnTo>
                  <a:pt x="249" y="433"/>
                </a:lnTo>
                <a:lnTo>
                  <a:pt x="249" y="430"/>
                </a:lnTo>
                <a:lnTo>
                  <a:pt x="248" y="428"/>
                </a:lnTo>
                <a:lnTo>
                  <a:pt x="243" y="424"/>
                </a:lnTo>
                <a:lnTo>
                  <a:pt x="238" y="420"/>
                </a:lnTo>
                <a:lnTo>
                  <a:pt x="232" y="419"/>
                </a:lnTo>
                <a:lnTo>
                  <a:pt x="229" y="419"/>
                </a:lnTo>
                <a:lnTo>
                  <a:pt x="225" y="410"/>
                </a:lnTo>
                <a:lnTo>
                  <a:pt x="225" y="410"/>
                </a:lnTo>
                <a:lnTo>
                  <a:pt x="234" y="405"/>
                </a:lnTo>
                <a:lnTo>
                  <a:pt x="243" y="401"/>
                </a:lnTo>
                <a:lnTo>
                  <a:pt x="252" y="395"/>
                </a:lnTo>
                <a:lnTo>
                  <a:pt x="260" y="390"/>
                </a:lnTo>
                <a:lnTo>
                  <a:pt x="267" y="383"/>
                </a:lnTo>
                <a:lnTo>
                  <a:pt x="275" y="376"/>
                </a:lnTo>
                <a:lnTo>
                  <a:pt x="281" y="367"/>
                </a:lnTo>
                <a:lnTo>
                  <a:pt x="288" y="360"/>
                </a:lnTo>
                <a:lnTo>
                  <a:pt x="293" y="350"/>
                </a:lnTo>
                <a:lnTo>
                  <a:pt x="297" y="341"/>
                </a:lnTo>
                <a:lnTo>
                  <a:pt x="302" y="332"/>
                </a:lnTo>
                <a:lnTo>
                  <a:pt x="305" y="321"/>
                </a:lnTo>
                <a:lnTo>
                  <a:pt x="308" y="311"/>
                </a:lnTo>
                <a:lnTo>
                  <a:pt x="310" y="299"/>
                </a:lnTo>
                <a:lnTo>
                  <a:pt x="311" y="289"/>
                </a:lnTo>
                <a:lnTo>
                  <a:pt x="311" y="278"/>
                </a:lnTo>
                <a:lnTo>
                  <a:pt x="311" y="278"/>
                </a:lnTo>
                <a:close/>
                <a:moveTo>
                  <a:pt x="112" y="15"/>
                </a:moveTo>
                <a:lnTo>
                  <a:pt x="149" y="15"/>
                </a:lnTo>
                <a:lnTo>
                  <a:pt x="149" y="55"/>
                </a:lnTo>
                <a:lnTo>
                  <a:pt x="112" y="55"/>
                </a:lnTo>
                <a:lnTo>
                  <a:pt x="112" y="15"/>
                </a:lnTo>
                <a:close/>
                <a:moveTo>
                  <a:pt x="149" y="70"/>
                </a:moveTo>
                <a:lnTo>
                  <a:pt x="149" y="78"/>
                </a:lnTo>
                <a:lnTo>
                  <a:pt x="112" y="78"/>
                </a:lnTo>
                <a:lnTo>
                  <a:pt x="112" y="70"/>
                </a:lnTo>
                <a:lnTo>
                  <a:pt x="149" y="70"/>
                </a:lnTo>
                <a:close/>
                <a:moveTo>
                  <a:pt x="129" y="379"/>
                </a:moveTo>
                <a:lnTo>
                  <a:pt x="90" y="379"/>
                </a:lnTo>
                <a:lnTo>
                  <a:pt x="90" y="375"/>
                </a:lnTo>
                <a:lnTo>
                  <a:pt x="129" y="375"/>
                </a:lnTo>
                <a:lnTo>
                  <a:pt x="129" y="379"/>
                </a:lnTo>
                <a:close/>
                <a:moveTo>
                  <a:pt x="104" y="217"/>
                </a:moveTo>
                <a:lnTo>
                  <a:pt x="104" y="93"/>
                </a:lnTo>
                <a:lnTo>
                  <a:pt x="157" y="93"/>
                </a:lnTo>
                <a:lnTo>
                  <a:pt x="157" y="123"/>
                </a:lnTo>
                <a:lnTo>
                  <a:pt x="157" y="123"/>
                </a:lnTo>
                <a:lnTo>
                  <a:pt x="152" y="125"/>
                </a:lnTo>
                <a:lnTo>
                  <a:pt x="147" y="128"/>
                </a:lnTo>
                <a:lnTo>
                  <a:pt x="143" y="132"/>
                </a:lnTo>
                <a:lnTo>
                  <a:pt x="140" y="136"/>
                </a:lnTo>
                <a:lnTo>
                  <a:pt x="137" y="141"/>
                </a:lnTo>
                <a:lnTo>
                  <a:pt x="134" y="146"/>
                </a:lnTo>
                <a:lnTo>
                  <a:pt x="133" y="151"/>
                </a:lnTo>
                <a:lnTo>
                  <a:pt x="132" y="157"/>
                </a:lnTo>
                <a:lnTo>
                  <a:pt x="132" y="157"/>
                </a:lnTo>
                <a:lnTo>
                  <a:pt x="133" y="163"/>
                </a:lnTo>
                <a:lnTo>
                  <a:pt x="134" y="169"/>
                </a:lnTo>
                <a:lnTo>
                  <a:pt x="137" y="173"/>
                </a:lnTo>
                <a:lnTo>
                  <a:pt x="140" y="178"/>
                </a:lnTo>
                <a:lnTo>
                  <a:pt x="143" y="183"/>
                </a:lnTo>
                <a:lnTo>
                  <a:pt x="146" y="186"/>
                </a:lnTo>
                <a:lnTo>
                  <a:pt x="152" y="189"/>
                </a:lnTo>
                <a:lnTo>
                  <a:pt x="156" y="191"/>
                </a:lnTo>
                <a:lnTo>
                  <a:pt x="156" y="217"/>
                </a:lnTo>
                <a:lnTo>
                  <a:pt x="104" y="217"/>
                </a:lnTo>
                <a:close/>
                <a:moveTo>
                  <a:pt x="192" y="157"/>
                </a:moveTo>
                <a:lnTo>
                  <a:pt x="192" y="157"/>
                </a:lnTo>
                <a:lnTo>
                  <a:pt x="192" y="162"/>
                </a:lnTo>
                <a:lnTo>
                  <a:pt x="189" y="165"/>
                </a:lnTo>
                <a:lnTo>
                  <a:pt x="187" y="170"/>
                </a:lnTo>
                <a:lnTo>
                  <a:pt x="185" y="173"/>
                </a:lnTo>
                <a:lnTo>
                  <a:pt x="182" y="175"/>
                </a:lnTo>
                <a:lnTo>
                  <a:pt x="178" y="177"/>
                </a:lnTo>
                <a:lnTo>
                  <a:pt x="173" y="179"/>
                </a:lnTo>
                <a:lnTo>
                  <a:pt x="169" y="179"/>
                </a:lnTo>
                <a:lnTo>
                  <a:pt x="169" y="187"/>
                </a:lnTo>
                <a:lnTo>
                  <a:pt x="169" y="179"/>
                </a:lnTo>
                <a:lnTo>
                  <a:pt x="169" y="179"/>
                </a:lnTo>
                <a:lnTo>
                  <a:pt x="165" y="179"/>
                </a:lnTo>
                <a:lnTo>
                  <a:pt x="160" y="177"/>
                </a:lnTo>
                <a:lnTo>
                  <a:pt x="157" y="175"/>
                </a:lnTo>
                <a:lnTo>
                  <a:pt x="154" y="173"/>
                </a:lnTo>
                <a:lnTo>
                  <a:pt x="151" y="170"/>
                </a:lnTo>
                <a:lnTo>
                  <a:pt x="148" y="165"/>
                </a:lnTo>
                <a:lnTo>
                  <a:pt x="147" y="162"/>
                </a:lnTo>
                <a:lnTo>
                  <a:pt x="147" y="157"/>
                </a:lnTo>
                <a:lnTo>
                  <a:pt x="147" y="157"/>
                </a:lnTo>
                <a:lnTo>
                  <a:pt x="147" y="152"/>
                </a:lnTo>
                <a:lnTo>
                  <a:pt x="148" y="148"/>
                </a:lnTo>
                <a:lnTo>
                  <a:pt x="151" y="145"/>
                </a:lnTo>
                <a:lnTo>
                  <a:pt x="154" y="142"/>
                </a:lnTo>
                <a:lnTo>
                  <a:pt x="157" y="138"/>
                </a:lnTo>
                <a:lnTo>
                  <a:pt x="160" y="136"/>
                </a:lnTo>
                <a:lnTo>
                  <a:pt x="165" y="135"/>
                </a:lnTo>
                <a:lnTo>
                  <a:pt x="169" y="135"/>
                </a:lnTo>
                <a:lnTo>
                  <a:pt x="169" y="135"/>
                </a:lnTo>
                <a:lnTo>
                  <a:pt x="173" y="135"/>
                </a:lnTo>
                <a:lnTo>
                  <a:pt x="178" y="136"/>
                </a:lnTo>
                <a:lnTo>
                  <a:pt x="182" y="138"/>
                </a:lnTo>
                <a:lnTo>
                  <a:pt x="185" y="142"/>
                </a:lnTo>
                <a:lnTo>
                  <a:pt x="187" y="145"/>
                </a:lnTo>
                <a:lnTo>
                  <a:pt x="189" y="148"/>
                </a:lnTo>
                <a:lnTo>
                  <a:pt x="192" y="152"/>
                </a:lnTo>
                <a:lnTo>
                  <a:pt x="192" y="157"/>
                </a:lnTo>
                <a:lnTo>
                  <a:pt x="192" y="157"/>
                </a:lnTo>
                <a:close/>
                <a:moveTo>
                  <a:pt x="120" y="276"/>
                </a:moveTo>
                <a:lnTo>
                  <a:pt x="120" y="253"/>
                </a:lnTo>
                <a:lnTo>
                  <a:pt x="141" y="253"/>
                </a:lnTo>
                <a:lnTo>
                  <a:pt x="141" y="276"/>
                </a:lnTo>
                <a:lnTo>
                  <a:pt x="120" y="276"/>
                </a:lnTo>
                <a:close/>
                <a:moveTo>
                  <a:pt x="147" y="239"/>
                </a:moveTo>
                <a:lnTo>
                  <a:pt x="114" y="239"/>
                </a:lnTo>
                <a:lnTo>
                  <a:pt x="114" y="231"/>
                </a:lnTo>
                <a:lnTo>
                  <a:pt x="147" y="231"/>
                </a:lnTo>
                <a:lnTo>
                  <a:pt x="147" y="239"/>
                </a:lnTo>
                <a:close/>
                <a:moveTo>
                  <a:pt x="261" y="278"/>
                </a:moveTo>
                <a:lnTo>
                  <a:pt x="261" y="278"/>
                </a:lnTo>
                <a:lnTo>
                  <a:pt x="260" y="257"/>
                </a:lnTo>
                <a:lnTo>
                  <a:pt x="256" y="238"/>
                </a:lnTo>
                <a:lnTo>
                  <a:pt x="251" y="221"/>
                </a:lnTo>
                <a:lnTo>
                  <a:pt x="245" y="205"/>
                </a:lnTo>
                <a:lnTo>
                  <a:pt x="240" y="199"/>
                </a:lnTo>
                <a:lnTo>
                  <a:pt x="236" y="194"/>
                </a:lnTo>
                <a:lnTo>
                  <a:pt x="230" y="189"/>
                </a:lnTo>
                <a:lnTo>
                  <a:pt x="226" y="185"/>
                </a:lnTo>
                <a:lnTo>
                  <a:pt x="221" y="182"/>
                </a:lnTo>
                <a:lnTo>
                  <a:pt x="214" y="178"/>
                </a:lnTo>
                <a:lnTo>
                  <a:pt x="209" y="177"/>
                </a:lnTo>
                <a:lnTo>
                  <a:pt x="203" y="176"/>
                </a:lnTo>
                <a:lnTo>
                  <a:pt x="203" y="176"/>
                </a:lnTo>
                <a:lnTo>
                  <a:pt x="200" y="177"/>
                </a:lnTo>
                <a:lnTo>
                  <a:pt x="200" y="177"/>
                </a:lnTo>
                <a:lnTo>
                  <a:pt x="202" y="172"/>
                </a:lnTo>
                <a:lnTo>
                  <a:pt x="205" y="168"/>
                </a:lnTo>
                <a:lnTo>
                  <a:pt x="206" y="162"/>
                </a:lnTo>
                <a:lnTo>
                  <a:pt x="206" y="157"/>
                </a:lnTo>
                <a:lnTo>
                  <a:pt x="206" y="157"/>
                </a:lnTo>
                <a:lnTo>
                  <a:pt x="206" y="155"/>
                </a:lnTo>
                <a:lnTo>
                  <a:pt x="206" y="155"/>
                </a:lnTo>
                <a:lnTo>
                  <a:pt x="215" y="158"/>
                </a:lnTo>
                <a:lnTo>
                  <a:pt x="225" y="161"/>
                </a:lnTo>
                <a:lnTo>
                  <a:pt x="234" y="164"/>
                </a:lnTo>
                <a:lnTo>
                  <a:pt x="242" y="170"/>
                </a:lnTo>
                <a:lnTo>
                  <a:pt x="250" y="175"/>
                </a:lnTo>
                <a:lnTo>
                  <a:pt x="257" y="182"/>
                </a:lnTo>
                <a:lnTo>
                  <a:pt x="265" y="189"/>
                </a:lnTo>
                <a:lnTo>
                  <a:pt x="272" y="197"/>
                </a:lnTo>
                <a:lnTo>
                  <a:pt x="277" y="205"/>
                </a:lnTo>
                <a:lnTo>
                  <a:pt x="282" y="214"/>
                </a:lnTo>
                <a:lnTo>
                  <a:pt x="287" y="224"/>
                </a:lnTo>
                <a:lnTo>
                  <a:pt x="291" y="233"/>
                </a:lnTo>
                <a:lnTo>
                  <a:pt x="293" y="244"/>
                </a:lnTo>
                <a:lnTo>
                  <a:pt x="295" y="255"/>
                </a:lnTo>
                <a:lnTo>
                  <a:pt x="297" y="266"/>
                </a:lnTo>
                <a:lnTo>
                  <a:pt x="297" y="278"/>
                </a:lnTo>
                <a:lnTo>
                  <a:pt x="297" y="278"/>
                </a:lnTo>
                <a:lnTo>
                  <a:pt x="297" y="287"/>
                </a:lnTo>
                <a:lnTo>
                  <a:pt x="296" y="298"/>
                </a:lnTo>
                <a:lnTo>
                  <a:pt x="294" y="308"/>
                </a:lnTo>
                <a:lnTo>
                  <a:pt x="292" y="318"/>
                </a:lnTo>
                <a:lnTo>
                  <a:pt x="289" y="326"/>
                </a:lnTo>
                <a:lnTo>
                  <a:pt x="284" y="335"/>
                </a:lnTo>
                <a:lnTo>
                  <a:pt x="280" y="344"/>
                </a:lnTo>
                <a:lnTo>
                  <a:pt x="276" y="352"/>
                </a:lnTo>
                <a:lnTo>
                  <a:pt x="270" y="360"/>
                </a:lnTo>
                <a:lnTo>
                  <a:pt x="264" y="366"/>
                </a:lnTo>
                <a:lnTo>
                  <a:pt x="257" y="373"/>
                </a:lnTo>
                <a:lnTo>
                  <a:pt x="251" y="379"/>
                </a:lnTo>
                <a:lnTo>
                  <a:pt x="243" y="385"/>
                </a:lnTo>
                <a:lnTo>
                  <a:pt x="235" y="389"/>
                </a:lnTo>
                <a:lnTo>
                  <a:pt x="227" y="393"/>
                </a:lnTo>
                <a:lnTo>
                  <a:pt x="219" y="397"/>
                </a:lnTo>
                <a:lnTo>
                  <a:pt x="216" y="391"/>
                </a:lnTo>
                <a:lnTo>
                  <a:pt x="216" y="391"/>
                </a:lnTo>
                <a:lnTo>
                  <a:pt x="212" y="384"/>
                </a:lnTo>
                <a:lnTo>
                  <a:pt x="209" y="377"/>
                </a:lnTo>
                <a:lnTo>
                  <a:pt x="209" y="377"/>
                </a:lnTo>
                <a:lnTo>
                  <a:pt x="214" y="376"/>
                </a:lnTo>
                <a:lnTo>
                  <a:pt x="220" y="374"/>
                </a:lnTo>
                <a:lnTo>
                  <a:pt x="224" y="372"/>
                </a:lnTo>
                <a:lnTo>
                  <a:pt x="229" y="367"/>
                </a:lnTo>
                <a:lnTo>
                  <a:pt x="234" y="363"/>
                </a:lnTo>
                <a:lnTo>
                  <a:pt x="238" y="358"/>
                </a:lnTo>
                <a:lnTo>
                  <a:pt x="246" y="346"/>
                </a:lnTo>
                <a:lnTo>
                  <a:pt x="252" y="332"/>
                </a:lnTo>
                <a:lnTo>
                  <a:pt x="256" y="314"/>
                </a:lnTo>
                <a:lnTo>
                  <a:pt x="260" y="297"/>
                </a:lnTo>
                <a:lnTo>
                  <a:pt x="261" y="278"/>
                </a:lnTo>
                <a:lnTo>
                  <a:pt x="261" y="278"/>
                </a:lnTo>
                <a:close/>
                <a:moveTo>
                  <a:pt x="170" y="370"/>
                </a:moveTo>
                <a:lnTo>
                  <a:pt x="170" y="344"/>
                </a:lnTo>
                <a:lnTo>
                  <a:pt x="183" y="344"/>
                </a:lnTo>
                <a:lnTo>
                  <a:pt x="183" y="344"/>
                </a:lnTo>
                <a:lnTo>
                  <a:pt x="184" y="354"/>
                </a:lnTo>
                <a:lnTo>
                  <a:pt x="186" y="365"/>
                </a:lnTo>
                <a:lnTo>
                  <a:pt x="186" y="365"/>
                </a:lnTo>
                <a:lnTo>
                  <a:pt x="184" y="365"/>
                </a:lnTo>
                <a:lnTo>
                  <a:pt x="184" y="365"/>
                </a:lnTo>
                <a:lnTo>
                  <a:pt x="180" y="365"/>
                </a:lnTo>
                <a:lnTo>
                  <a:pt x="176" y="366"/>
                </a:lnTo>
                <a:lnTo>
                  <a:pt x="170" y="370"/>
                </a:lnTo>
                <a:lnTo>
                  <a:pt x="170" y="370"/>
                </a:lnTo>
                <a:close/>
                <a:moveTo>
                  <a:pt x="185" y="384"/>
                </a:moveTo>
                <a:lnTo>
                  <a:pt x="185" y="384"/>
                </a:lnTo>
                <a:lnTo>
                  <a:pt x="188" y="384"/>
                </a:lnTo>
                <a:lnTo>
                  <a:pt x="191" y="386"/>
                </a:lnTo>
                <a:lnTo>
                  <a:pt x="192" y="388"/>
                </a:lnTo>
                <a:lnTo>
                  <a:pt x="193" y="391"/>
                </a:lnTo>
                <a:lnTo>
                  <a:pt x="193" y="391"/>
                </a:lnTo>
                <a:lnTo>
                  <a:pt x="192" y="393"/>
                </a:lnTo>
                <a:lnTo>
                  <a:pt x="191" y="395"/>
                </a:lnTo>
                <a:lnTo>
                  <a:pt x="188" y="398"/>
                </a:lnTo>
                <a:lnTo>
                  <a:pt x="185" y="398"/>
                </a:lnTo>
                <a:lnTo>
                  <a:pt x="185" y="398"/>
                </a:lnTo>
                <a:lnTo>
                  <a:pt x="183" y="398"/>
                </a:lnTo>
                <a:lnTo>
                  <a:pt x="181" y="395"/>
                </a:lnTo>
                <a:lnTo>
                  <a:pt x="179" y="393"/>
                </a:lnTo>
                <a:lnTo>
                  <a:pt x="179" y="391"/>
                </a:lnTo>
                <a:lnTo>
                  <a:pt x="179" y="391"/>
                </a:lnTo>
                <a:lnTo>
                  <a:pt x="179" y="388"/>
                </a:lnTo>
                <a:lnTo>
                  <a:pt x="181" y="386"/>
                </a:lnTo>
                <a:lnTo>
                  <a:pt x="183" y="384"/>
                </a:lnTo>
                <a:lnTo>
                  <a:pt x="185" y="384"/>
                </a:lnTo>
                <a:lnTo>
                  <a:pt x="185" y="384"/>
                </a:lnTo>
                <a:close/>
                <a:moveTo>
                  <a:pt x="14" y="434"/>
                </a:moveTo>
                <a:lnTo>
                  <a:pt x="14" y="434"/>
                </a:lnTo>
                <a:lnTo>
                  <a:pt x="18" y="433"/>
                </a:lnTo>
                <a:lnTo>
                  <a:pt x="158" y="433"/>
                </a:lnTo>
                <a:lnTo>
                  <a:pt x="158" y="451"/>
                </a:lnTo>
                <a:lnTo>
                  <a:pt x="14" y="451"/>
                </a:lnTo>
                <a:lnTo>
                  <a:pt x="14" y="434"/>
                </a:lnTo>
                <a:close/>
                <a:moveTo>
                  <a:pt x="235" y="451"/>
                </a:moveTo>
                <a:lnTo>
                  <a:pt x="172" y="451"/>
                </a:lnTo>
                <a:lnTo>
                  <a:pt x="172" y="407"/>
                </a:lnTo>
                <a:lnTo>
                  <a:pt x="172" y="407"/>
                </a:lnTo>
                <a:lnTo>
                  <a:pt x="179" y="411"/>
                </a:lnTo>
                <a:lnTo>
                  <a:pt x="182" y="412"/>
                </a:lnTo>
                <a:lnTo>
                  <a:pt x="185" y="412"/>
                </a:lnTo>
                <a:lnTo>
                  <a:pt x="185" y="412"/>
                </a:lnTo>
                <a:lnTo>
                  <a:pt x="192" y="412"/>
                </a:lnTo>
                <a:lnTo>
                  <a:pt x="197" y="408"/>
                </a:lnTo>
                <a:lnTo>
                  <a:pt x="201" y="405"/>
                </a:lnTo>
                <a:lnTo>
                  <a:pt x="205" y="400"/>
                </a:lnTo>
                <a:lnTo>
                  <a:pt x="221" y="433"/>
                </a:lnTo>
                <a:lnTo>
                  <a:pt x="221" y="433"/>
                </a:lnTo>
                <a:lnTo>
                  <a:pt x="232" y="433"/>
                </a:lnTo>
                <a:lnTo>
                  <a:pt x="232" y="433"/>
                </a:lnTo>
                <a:lnTo>
                  <a:pt x="235" y="434"/>
                </a:lnTo>
                <a:lnTo>
                  <a:pt x="235" y="451"/>
                </a:lnTo>
                <a:close/>
              </a:path>
            </a:pathLst>
          </a:custGeom>
          <a:solidFill>
            <a:srgbClr val="C35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參考資料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Reference material</a:t>
            </a:r>
          </a:p>
        </p:txBody>
      </p:sp>
      <p:sp>
        <p:nvSpPr>
          <p:cNvPr id="125" name="矩形 124"/>
          <p:cNvSpPr/>
          <p:nvPr/>
        </p:nvSpPr>
        <p:spPr>
          <a:xfrm>
            <a:off x="2206774" y="1651392"/>
            <a:ext cx="745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https://arxiv.org/ftp/arxiv/papers/1511/1511.03404.pdf</a:t>
            </a:r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2206773" y="2020724"/>
            <a:ext cx="6806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https://blog.csdn.net/abcjennifer/article/details/47110991</a:t>
            </a:r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2206772" y="2390056"/>
            <a:ext cx="796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http://people.scs.carleton.ca/~dehne/teaching/4009/lectures/pdf/05c-Parallel_bitonic_sort.pdf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206772" y="3036387"/>
            <a:ext cx="6806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https://blog.csdn.net/zjc_game_coder/article/details/72553094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06772" y="3405719"/>
            <a:ext cx="613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http://ianfinlayson.net/class/cpsc425/notes/cuda-random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206772" y="3769130"/>
            <a:ext cx="7967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https://kheresy.wordpress.com/2006/09/22/%E7%B0%A1%E6%98%93%E7%9A%84%E7%A8%8B%E5%BC%8F%E5%B9%B3%E8%A1%8C%E5%8C%96%EF%BC%8Dopenmp%EF%BC%88%E4%BA%94%EF%BC%89-%E8%AE%8A%E6%95%B8%E7%9A%84%E5%B9%B3%E8%A1%8C%E5%8C%96/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06772" y="4969459"/>
            <a:ext cx="796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8"/>
              </a:rPr>
              <a:t>https://devtalk.nvidia.com/default/topic/1044349/cuda-programming-and-performance/cudamallocmanaged-clarification-needed/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06772" y="56157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9"/>
              </a:rPr>
              <a:t>https://www.jianshu.com/p/3d4c9cc3a777?utm_campaign=maleskine&amp;utm_content=note&amp;utm_medium=seo_notes&amp;utm_source=recommendation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1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062497"/>
            <a:ext cx="5019696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smtClean="0">
                <a:effectLst/>
                <a:latin typeface="Calibri" panose="020F0502020204030204" pitchFamily="34" charset="0"/>
              </a:rPr>
              <a:t>THANK YOU</a:t>
            </a:r>
            <a:endParaRPr lang="en-US" altLang="ko-KR" sz="3600">
              <a:effectLst/>
              <a:latin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700" y="1151947"/>
            <a:ext cx="4648200" cy="4554106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387600" y="2913212"/>
            <a:ext cx="1930400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800" dirty="0" smtClean="0">
                <a:effectLst/>
                <a:latin typeface="Calibri" panose="020F0502020204030204" pitchFamily="34" charset="0"/>
              </a:rPr>
              <a:t>實作題目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829301" y="2240960"/>
            <a:ext cx="5219699" cy="175650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600" b="0" dirty="0">
                <a:effectLst/>
                <a:latin typeface="Calibri" panose="020F0502020204030204" pitchFamily="34" charset="0"/>
              </a:rPr>
              <a:t>產</a:t>
            </a:r>
            <a:r>
              <a:rPr lang="zh-CN" altLang="en-US" sz="3600" b="0" dirty="0" smtClean="0">
                <a:effectLst/>
                <a:latin typeface="Calibri" panose="020F0502020204030204" pitchFamily="34" charset="0"/>
              </a:rPr>
              <a:t>生</a:t>
            </a:r>
            <a:r>
              <a:rPr lang="zh-CN" altLang="en-US" sz="3600" b="0" dirty="0">
                <a:effectLst/>
                <a:latin typeface="Calibri" panose="020F0502020204030204" pitchFamily="34" charset="0"/>
              </a:rPr>
              <a:t>一百</a:t>
            </a:r>
            <a:r>
              <a:rPr lang="zh-CN" altLang="en-US" sz="3600" b="0" dirty="0" smtClean="0">
                <a:effectLst/>
                <a:latin typeface="Calibri" panose="020F0502020204030204" pitchFamily="34" charset="0"/>
              </a:rPr>
              <a:t>億個數字，運用</a:t>
            </a:r>
            <a:r>
              <a:rPr lang="en-US" altLang="zh-CN" sz="3600" b="0" dirty="0" smtClean="0">
                <a:effectLst/>
                <a:latin typeface="Calibri" panose="020F0502020204030204" pitchFamily="34" charset="0"/>
              </a:rPr>
              <a:t>CUDA</a:t>
            </a:r>
            <a:r>
              <a:rPr lang="zh-CN" altLang="en-US" sz="3600" b="0" dirty="0">
                <a:effectLst/>
                <a:latin typeface="Calibri" panose="020F0502020204030204" pitchFamily="34" charset="0"/>
              </a:rPr>
              <a:t>撰</a:t>
            </a:r>
            <a:r>
              <a:rPr lang="zh-CN" altLang="en-US" sz="3600" b="0" dirty="0" smtClean="0">
                <a:effectLst/>
                <a:latin typeface="Calibri" panose="020F0502020204030204" pitchFamily="34" charset="0"/>
              </a:rPr>
              <a:t>寫排序演算法，對一百億個數字進行排序。</a:t>
            </a:r>
            <a:endParaRPr lang="en-US" altLang="ko-KR" sz="3600" b="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179195" y="2457360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0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實作總過程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Actual process of </a:t>
            </a:r>
            <a:r>
              <a:rPr lang="en-US" altLang="ko-KR" sz="1300" b="0" dirty="0" smtClean="0">
                <a:effectLst/>
                <a:latin typeface="Calibri" panose="020F0502020204030204" pitchFamily="34" charset="0"/>
              </a:rPr>
              <a:t>implementation </a:t>
            </a:r>
            <a:r>
              <a:rPr lang="en-US" altLang="zh-CN" sz="1300" b="0" dirty="0" smtClean="0">
                <a:effectLst/>
                <a:latin typeface="Calibri" panose="020F0502020204030204" pitchFamily="34" charset="0"/>
              </a:rPr>
              <a:t>of the final parallel computing project</a:t>
            </a:r>
            <a:endParaRPr lang="en-US" altLang="ko-KR" sz="13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직선 연결선 14"/>
          <p:cNvCxnSpPr/>
          <p:nvPr/>
        </p:nvCxnSpPr>
        <p:spPr>
          <a:xfrm>
            <a:off x="3669506" y="4496089"/>
            <a:ext cx="560325" cy="698034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5"/>
          <p:cNvCxnSpPr/>
          <p:nvPr/>
        </p:nvCxnSpPr>
        <p:spPr>
          <a:xfrm flipH="1">
            <a:off x="4810937" y="4934861"/>
            <a:ext cx="911881" cy="455942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6"/>
          <p:cNvCxnSpPr/>
          <p:nvPr/>
        </p:nvCxnSpPr>
        <p:spPr>
          <a:xfrm flipH="1">
            <a:off x="6268161" y="3423997"/>
            <a:ext cx="241381" cy="1001282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7"/>
          <p:cNvCxnSpPr/>
          <p:nvPr/>
        </p:nvCxnSpPr>
        <p:spPr>
          <a:xfrm flipV="1">
            <a:off x="6957696" y="2330377"/>
            <a:ext cx="986213" cy="50871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105316" y="3752828"/>
            <a:ext cx="1751139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 algn="r">
              <a:lnSpc>
                <a:spcPct val="80000"/>
              </a:lnSpc>
            </a:pPr>
            <a:r>
              <a:rPr lang="en-US" altLang="ko-KR" sz="20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01</a:t>
            </a:r>
          </a:p>
          <a:p>
            <a:pPr marL="0" lvl="1" algn="r">
              <a:lnSpc>
                <a:spcPct val="80000"/>
              </a:lnSpc>
            </a:pPr>
            <a:r>
              <a:rPr lang="zh-CN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思考題目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019557" y="3815868"/>
            <a:ext cx="769168" cy="769168"/>
            <a:chOff x="3019557" y="3815868"/>
            <a:chExt cx="769168" cy="769168"/>
          </a:xfrm>
        </p:grpSpPr>
        <p:sp>
          <p:nvSpPr>
            <p:cNvPr id="6" name="타원 6"/>
            <p:cNvSpPr/>
            <p:nvPr/>
          </p:nvSpPr>
          <p:spPr>
            <a:xfrm>
              <a:off x="3019557" y="3815868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210352" y="3979569"/>
              <a:ext cx="387578" cy="441766"/>
              <a:chOff x="4021138" y="1814513"/>
              <a:chExt cx="669925" cy="763588"/>
            </a:xfrm>
            <a:solidFill>
              <a:srgbClr val="C35954"/>
            </a:solidFill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2" name="타원 12"/>
          <p:cNvSpPr/>
          <p:nvPr/>
        </p:nvSpPr>
        <p:spPr>
          <a:xfrm>
            <a:off x="7901307" y="1771650"/>
            <a:ext cx="769168" cy="769168"/>
          </a:xfrm>
          <a:prstGeom prst="ellipse">
            <a:avLst/>
          </a:prstGeom>
          <a:noFill/>
          <a:ln w="28575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7B5A85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6235925" y="1914592"/>
            <a:ext cx="2233207" cy="1502879"/>
            <a:chOff x="6235925" y="1914592"/>
            <a:chExt cx="2233207" cy="1502879"/>
          </a:xfrm>
        </p:grpSpPr>
        <p:sp>
          <p:nvSpPr>
            <p:cNvPr id="33" name="타원 33"/>
            <p:cNvSpPr/>
            <p:nvPr/>
          </p:nvSpPr>
          <p:spPr>
            <a:xfrm>
              <a:off x="6235925" y="2648303"/>
              <a:ext cx="769168" cy="76916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586846" y="1914592"/>
              <a:ext cx="1882286" cy="1029206"/>
              <a:chOff x="4313238" y="1526201"/>
              <a:chExt cx="3253511" cy="1778974"/>
            </a:xfrm>
            <a:solidFill>
              <a:schemeClr val="bg1"/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938099" y="1526201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solidFill>
                <a:srgbClr val="C359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059069" y="5135359"/>
            <a:ext cx="769168" cy="769168"/>
            <a:chOff x="4059069" y="5135359"/>
            <a:chExt cx="769168" cy="769168"/>
          </a:xfrm>
        </p:grpSpPr>
        <p:sp>
          <p:nvSpPr>
            <p:cNvPr id="5" name="타원 5"/>
            <p:cNvSpPr/>
            <p:nvPr/>
          </p:nvSpPr>
          <p:spPr>
            <a:xfrm>
              <a:off x="4059069" y="5135359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4199810" y="53054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678887" y="4373012"/>
            <a:ext cx="769168" cy="769168"/>
            <a:chOff x="5678887" y="4373012"/>
            <a:chExt cx="769168" cy="769168"/>
          </a:xfrm>
        </p:grpSpPr>
        <p:sp>
          <p:nvSpPr>
            <p:cNvPr id="7" name="타원 7"/>
            <p:cNvSpPr/>
            <p:nvPr/>
          </p:nvSpPr>
          <p:spPr>
            <a:xfrm>
              <a:off x="5678887" y="4373012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848099" y="4553705"/>
              <a:ext cx="430744" cy="407783"/>
              <a:chOff x="2835275" y="3127375"/>
              <a:chExt cx="744538" cy="704850"/>
            </a:xfrm>
            <a:solidFill>
              <a:srgbClr val="C35954"/>
            </a:solidFill>
          </p:grpSpPr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81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82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83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84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4988161" y="5519146"/>
            <a:ext cx="1751138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>
              <a:lnSpc>
                <a:spcPct val="80000"/>
              </a:lnSpc>
            </a:pPr>
            <a:r>
              <a:rPr lang="en-US" altLang="ko-KR" sz="20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02</a:t>
            </a:r>
          </a:p>
          <a:p>
            <a:pPr marL="0" lvl="1">
              <a:lnSpc>
                <a:spcPct val="80000"/>
              </a:lnSpc>
            </a:pPr>
            <a:r>
              <a:rPr lang="zh-CN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查找資料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5" name="Rectangle 3"/>
          <p:cNvSpPr txBox="1">
            <a:spLocks noChangeArrowheads="1"/>
          </p:cNvSpPr>
          <p:nvPr/>
        </p:nvSpPr>
        <p:spPr bwMode="auto">
          <a:xfrm>
            <a:off x="6617226" y="4327655"/>
            <a:ext cx="1751138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>
              <a:lnSpc>
                <a:spcPct val="80000"/>
              </a:lnSpc>
            </a:pPr>
            <a:r>
              <a:rPr lang="en-US" altLang="ko-KR" sz="20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03</a:t>
            </a:r>
          </a:p>
          <a:p>
            <a:pPr marL="0" lvl="1">
              <a:lnSpc>
                <a:spcPct val="80000"/>
              </a:lnSpc>
            </a:pPr>
            <a:r>
              <a:rPr lang="zh-CN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選取合適演算法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8" name="Rectangle 3"/>
          <p:cNvSpPr txBox="1">
            <a:spLocks noChangeArrowheads="1"/>
          </p:cNvSpPr>
          <p:nvPr/>
        </p:nvSpPr>
        <p:spPr bwMode="auto">
          <a:xfrm>
            <a:off x="7158706" y="3053036"/>
            <a:ext cx="1751138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>
              <a:lnSpc>
                <a:spcPct val="80000"/>
              </a:lnSpc>
            </a:pPr>
            <a:r>
              <a:rPr lang="en-US" altLang="ko-KR" sz="20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04</a:t>
            </a:r>
          </a:p>
          <a:p>
            <a:pPr marL="0" lvl="1">
              <a:lnSpc>
                <a:spcPct val="80000"/>
              </a:lnSpc>
            </a:pPr>
            <a:r>
              <a:rPr lang="zh-CN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程式撰寫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1" name="Rectangle 3"/>
          <p:cNvSpPr txBox="1">
            <a:spLocks noChangeArrowheads="1"/>
          </p:cNvSpPr>
          <p:nvPr/>
        </p:nvSpPr>
        <p:spPr bwMode="auto">
          <a:xfrm>
            <a:off x="8830489" y="1713764"/>
            <a:ext cx="1751138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>
              <a:lnSpc>
                <a:spcPct val="80000"/>
              </a:lnSpc>
            </a:pPr>
            <a:r>
              <a:rPr lang="en-US" altLang="ko-KR" sz="20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05</a:t>
            </a:r>
          </a:p>
          <a:p>
            <a:pPr marL="0" lvl="1">
              <a:lnSpc>
                <a:spcPct val="80000"/>
              </a:lnSpc>
            </a:pPr>
            <a:r>
              <a:rPr lang="zh-CN" altLang="en-US" sz="1600" b="1" dirty="0" smtClean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測試與速度提升</a:t>
            </a:r>
            <a:endParaRPr lang="en-US" altLang="ko-KR" sz="1600" b="1" dirty="0">
              <a:solidFill>
                <a:srgbClr val="C3595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8" name="Freeform 46"/>
          <p:cNvSpPr>
            <a:spLocks noEditPoints="1"/>
          </p:cNvSpPr>
          <p:nvPr/>
        </p:nvSpPr>
        <p:spPr bwMode="auto">
          <a:xfrm>
            <a:off x="6445450" y="2792630"/>
            <a:ext cx="442684" cy="464727"/>
          </a:xfrm>
          <a:custGeom>
            <a:avLst/>
            <a:gdLst>
              <a:gd name="T0" fmla="*/ 449 w 482"/>
              <a:gd name="T1" fmla="*/ 33 h 506"/>
              <a:gd name="T2" fmla="*/ 353 w 482"/>
              <a:gd name="T3" fmla="*/ 120 h 506"/>
              <a:gd name="T4" fmla="*/ 197 w 482"/>
              <a:gd name="T5" fmla="*/ 81 h 506"/>
              <a:gd name="T6" fmla="*/ 58 w 482"/>
              <a:gd name="T7" fmla="*/ 138 h 506"/>
              <a:gd name="T8" fmla="*/ 4 w 482"/>
              <a:gd name="T9" fmla="*/ 315 h 506"/>
              <a:gd name="T10" fmla="*/ 54 w 482"/>
              <a:gd name="T11" fmla="*/ 506 h 506"/>
              <a:gd name="T12" fmla="*/ 197 w 482"/>
              <a:gd name="T13" fmla="*/ 475 h 506"/>
              <a:gd name="T14" fmla="*/ 336 w 482"/>
              <a:gd name="T15" fmla="*/ 418 h 506"/>
              <a:gd name="T16" fmla="*/ 395 w 482"/>
              <a:gd name="T17" fmla="*/ 279 h 506"/>
              <a:gd name="T18" fmla="*/ 404 w 482"/>
              <a:gd name="T19" fmla="*/ 136 h 506"/>
              <a:gd name="T20" fmla="*/ 398 w 482"/>
              <a:gd name="T21" fmla="*/ 74 h 506"/>
              <a:gd name="T22" fmla="*/ 289 w 482"/>
              <a:gd name="T23" fmla="*/ 492 h 506"/>
              <a:gd name="T24" fmla="*/ 373 w 482"/>
              <a:gd name="T25" fmla="*/ 331 h 506"/>
              <a:gd name="T26" fmla="*/ 267 w 482"/>
              <a:gd name="T27" fmla="*/ 447 h 506"/>
              <a:gd name="T28" fmla="*/ 144 w 482"/>
              <a:gd name="T29" fmla="*/ 454 h 506"/>
              <a:gd name="T30" fmla="*/ 27 w 482"/>
              <a:gd name="T31" fmla="*/ 347 h 506"/>
              <a:gd name="T32" fmla="*/ 45 w 482"/>
              <a:gd name="T33" fmla="*/ 177 h 506"/>
              <a:gd name="T34" fmla="*/ 179 w 482"/>
              <a:gd name="T35" fmla="*/ 96 h 506"/>
              <a:gd name="T36" fmla="*/ 325 w 482"/>
              <a:gd name="T37" fmla="*/ 148 h 506"/>
              <a:gd name="T38" fmla="*/ 197 w 482"/>
              <a:gd name="T39" fmla="*/ 130 h 506"/>
              <a:gd name="T40" fmla="*/ 92 w 482"/>
              <a:gd name="T41" fmla="*/ 173 h 506"/>
              <a:gd name="T42" fmla="*/ 51 w 482"/>
              <a:gd name="T43" fmla="*/ 307 h 506"/>
              <a:gd name="T44" fmla="*/ 127 w 482"/>
              <a:gd name="T45" fmla="*/ 409 h 506"/>
              <a:gd name="T46" fmla="*/ 254 w 482"/>
              <a:gd name="T47" fmla="*/ 416 h 506"/>
              <a:gd name="T48" fmla="*/ 339 w 482"/>
              <a:gd name="T49" fmla="*/ 322 h 506"/>
              <a:gd name="T50" fmla="*/ 325 w 482"/>
              <a:gd name="T51" fmla="*/ 203 h 506"/>
              <a:gd name="T52" fmla="*/ 377 w 482"/>
              <a:gd name="T53" fmla="*/ 245 h 506"/>
              <a:gd name="T54" fmla="*/ 222 w 482"/>
              <a:gd name="T55" fmla="*/ 303 h 506"/>
              <a:gd name="T56" fmla="*/ 172 w 482"/>
              <a:gd name="T57" fmla="*/ 303 h 506"/>
              <a:gd name="T58" fmla="*/ 177 w 482"/>
              <a:gd name="T59" fmla="*/ 248 h 506"/>
              <a:gd name="T60" fmla="*/ 211 w 482"/>
              <a:gd name="T61" fmla="*/ 262 h 506"/>
              <a:gd name="T62" fmla="*/ 221 w 482"/>
              <a:gd name="T63" fmla="*/ 272 h 506"/>
              <a:gd name="T64" fmla="*/ 207 w 482"/>
              <a:gd name="T65" fmla="*/ 230 h 506"/>
              <a:gd name="T66" fmla="*/ 148 w 482"/>
              <a:gd name="T67" fmla="*/ 269 h 506"/>
              <a:gd name="T68" fmla="*/ 197 w 482"/>
              <a:gd name="T69" fmla="*/ 327 h 506"/>
              <a:gd name="T70" fmla="*/ 247 w 482"/>
              <a:gd name="T71" fmla="*/ 279 h 506"/>
              <a:gd name="T72" fmla="*/ 285 w 482"/>
              <a:gd name="T73" fmla="*/ 263 h 506"/>
              <a:gd name="T74" fmla="*/ 261 w 482"/>
              <a:gd name="T75" fmla="*/ 341 h 506"/>
              <a:gd name="T76" fmla="*/ 197 w 482"/>
              <a:gd name="T77" fmla="*/ 368 h 506"/>
              <a:gd name="T78" fmla="*/ 133 w 482"/>
              <a:gd name="T79" fmla="*/ 341 h 506"/>
              <a:gd name="T80" fmla="*/ 107 w 482"/>
              <a:gd name="T81" fmla="*/ 270 h 506"/>
              <a:gd name="T82" fmla="*/ 147 w 482"/>
              <a:gd name="T83" fmla="*/ 203 h 506"/>
              <a:gd name="T84" fmla="*/ 223 w 482"/>
              <a:gd name="T85" fmla="*/ 192 h 506"/>
              <a:gd name="T86" fmla="*/ 254 w 482"/>
              <a:gd name="T87" fmla="*/ 191 h 506"/>
              <a:gd name="T88" fmla="*/ 167 w 482"/>
              <a:gd name="T89" fmla="*/ 178 h 506"/>
              <a:gd name="T90" fmla="*/ 101 w 482"/>
              <a:gd name="T91" fmla="*/ 239 h 506"/>
              <a:gd name="T92" fmla="*/ 110 w 482"/>
              <a:gd name="T93" fmla="*/ 336 h 506"/>
              <a:gd name="T94" fmla="*/ 187 w 482"/>
              <a:gd name="T95" fmla="*/ 381 h 506"/>
              <a:gd name="T96" fmla="*/ 255 w 482"/>
              <a:gd name="T97" fmla="*/ 365 h 506"/>
              <a:gd name="T98" fmla="*/ 301 w 482"/>
              <a:gd name="T99" fmla="*/ 288 h 506"/>
              <a:gd name="T100" fmla="*/ 279 w 482"/>
              <a:gd name="T101" fmla="*/ 214 h 506"/>
              <a:gd name="T102" fmla="*/ 332 w 482"/>
              <a:gd name="T103" fmla="*/ 279 h 506"/>
              <a:gd name="T104" fmla="*/ 292 w 482"/>
              <a:gd name="T105" fmla="*/ 374 h 506"/>
              <a:gd name="T106" fmla="*/ 184 w 482"/>
              <a:gd name="T107" fmla="*/ 412 h 506"/>
              <a:gd name="T108" fmla="*/ 85 w 482"/>
              <a:gd name="T109" fmla="*/ 352 h 506"/>
              <a:gd name="T110" fmla="*/ 73 w 482"/>
              <a:gd name="T111" fmla="*/ 228 h 506"/>
              <a:gd name="T112" fmla="*/ 158 w 482"/>
              <a:gd name="T113" fmla="*/ 149 h 506"/>
              <a:gd name="T114" fmla="*/ 270 w 482"/>
              <a:gd name="T115" fmla="*/ 16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2" h="506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 smtClean="0">
                <a:effectLst/>
                <a:latin typeface="Calibri" panose="020F0502020204030204" pitchFamily="34" charset="0"/>
              </a:rPr>
              <a:t>實作方法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01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01-1.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數字隨機產生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01-2</a:t>
            </a:r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必須使用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GPU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設備（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CUDA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）</a:t>
            </a:r>
          </a:p>
          <a:p>
            <a:pPr algn="l" latinLnBrk="0"/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01-3</a:t>
            </a:r>
            <a:r>
              <a:rPr lang="en-US" altLang="ko-KR" sz="1400" b="0" dirty="0" smtClean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可以結合</a:t>
            </a:r>
            <a:r>
              <a:rPr lang="en-US" altLang="zh-TW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MPI</a:t>
            </a:r>
            <a:r>
              <a:rPr lang="zh-TW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提升速度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TW" altLang="en-US" sz="3200" dirty="0">
                <a:effectLst/>
                <a:latin typeface="Calibri" panose="020F0502020204030204" pitchFamily="34" charset="0"/>
              </a:rPr>
              <a:t>數字產生方法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777343" y="2619717"/>
            <a:ext cx="1511083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01-1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4325288" y="3526971"/>
            <a:ext cx="5905469" cy="255814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5910944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12557" y="2097769"/>
            <a:ext cx="5918200" cy="110663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06886" y="2232703"/>
            <a:ext cx="5329542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2400" dirty="0" smtClean="0">
                <a:effectLst/>
                <a:latin typeface="Calibri" panose="020F0502020204030204" pitchFamily="34" charset="0"/>
              </a:rPr>
              <a:t>01-1 </a:t>
            </a:r>
            <a:r>
              <a:rPr lang="zh-CN" altLang="en-US" sz="2400" dirty="0" smtClean="0">
                <a:effectLst/>
                <a:latin typeface="Calibri" panose="020F0502020204030204" pitchFamily="34" charset="0"/>
              </a:rPr>
              <a:t>簡單</a:t>
            </a:r>
            <a:r>
              <a:rPr lang="zh-TW" altLang="en-US" sz="2400" dirty="0" smtClean="0">
                <a:effectLst/>
                <a:latin typeface="Calibri" panose="020F0502020204030204" pitchFamily="34" charset="0"/>
              </a:rPr>
              <a:t>數</a:t>
            </a:r>
            <a:r>
              <a:rPr lang="zh-TW" altLang="en-US" sz="2400" dirty="0">
                <a:effectLst/>
                <a:latin typeface="Calibri" panose="020F0502020204030204" pitchFamily="34" charset="0"/>
              </a:rPr>
              <a:t>字隨機產生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80322" y="2752407"/>
            <a:ext cx="518267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8" y="3788228"/>
            <a:ext cx="5905469" cy="20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4312557" y="3763284"/>
            <a:ext cx="5918200" cy="228917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5910944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12557" y="2097769"/>
            <a:ext cx="5918200" cy="110663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06886" y="2232703"/>
            <a:ext cx="5329542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2400" dirty="0" smtClean="0">
                <a:effectLst/>
                <a:latin typeface="Calibri" panose="020F0502020204030204" pitchFamily="34" charset="0"/>
              </a:rPr>
              <a:t>01-1 </a:t>
            </a:r>
            <a:r>
              <a:rPr lang="en-US" altLang="zh-CN" sz="2400" dirty="0" err="1" smtClean="0">
                <a:effectLst/>
                <a:latin typeface="Calibri" panose="020F0502020204030204" pitchFamily="34" charset="0"/>
              </a:rPr>
              <a:t>curand</a:t>
            </a:r>
            <a:r>
              <a:rPr lang="zh-TW" altLang="en-US" sz="2400" dirty="0" smtClean="0">
                <a:effectLst/>
                <a:latin typeface="Calibri" panose="020F0502020204030204" pitchFamily="34" charset="0"/>
              </a:rPr>
              <a:t>隨</a:t>
            </a:r>
            <a:r>
              <a:rPr lang="zh-TW" altLang="en-US" sz="2400" dirty="0">
                <a:effectLst/>
                <a:latin typeface="Calibri" panose="020F0502020204030204" pitchFamily="34" charset="0"/>
              </a:rPr>
              <a:t>機產</a:t>
            </a:r>
            <a:r>
              <a:rPr lang="zh-TW" altLang="en-US" sz="2400" dirty="0" smtClean="0">
                <a:effectLst/>
                <a:latin typeface="Calibri" panose="020F0502020204030204" pitchFamily="34" charset="0"/>
              </a:rPr>
              <a:t>生</a:t>
            </a:r>
            <a:r>
              <a:rPr lang="zh-TW" altLang="en-US" sz="2400" dirty="0">
                <a:effectLst/>
                <a:latin typeface="Calibri" panose="020F0502020204030204" pitchFamily="34" charset="0"/>
              </a:rPr>
              <a:t>數字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80322" y="2752407"/>
            <a:ext cx="518267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21" y="3883680"/>
            <a:ext cx="5623871" cy="3192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20" y="4495812"/>
            <a:ext cx="5623871" cy="266043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58" y="5159039"/>
            <a:ext cx="5918200" cy="7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5910944" cy="685800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3" y="1096710"/>
            <a:ext cx="11355790" cy="46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</TotalTime>
  <Words>648</Words>
  <Application>Microsoft Office PowerPoint</Application>
  <PresentationFormat>宽屏</PresentationFormat>
  <Paragraphs>153</Paragraphs>
  <Slides>27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Malgun Gothic</vt:lpstr>
      <vt:lpstr>PMingLiU</vt:lpstr>
      <vt:lpstr>等线</vt:lpstr>
      <vt:lpstr>宋体</vt:lpstr>
      <vt:lpstr>Arial</vt:lpstr>
      <vt:lpstr>Calibri</vt:lpstr>
      <vt:lpstr>Tahoma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炫酷点线</dc:title>
  <dc:creator>第一PPT</dc:creator>
  <cp:keywords>www.1ppt.com</cp:keywords>
  <cp:lastModifiedBy>Qian HongRui</cp:lastModifiedBy>
  <cp:revision>136</cp:revision>
  <cp:lastPrinted>2019-06-17T02:20:26Z</cp:lastPrinted>
  <dcterms:created xsi:type="dcterms:W3CDTF">2015-12-02T02:04:02Z</dcterms:created>
  <dcterms:modified xsi:type="dcterms:W3CDTF">2019-06-17T05:30:56Z</dcterms:modified>
</cp:coreProperties>
</file>